
<file path=[Content_Types].xml><?xml version="1.0" encoding="utf-8"?>
<Types xmlns="http://schemas.openxmlformats.org/package/2006/content-types">
  <Default Extension="xml" ContentType="application/xml"/>
  <Default Extension="xlsx" ContentType="application/vnd.openxmlformats-officedocument.spreadsheetml.sheet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51206400" cy="38404800"/>
  <p:notesSz cx="6858000" cy="9144000"/>
  <p:defaultTextStyle>
    <a:defPPr>
      <a:defRPr lang="en-US"/>
    </a:defPPr>
    <a:lvl1pPr marL="0" algn="l" defTabSz="512064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0320" algn="l" defTabSz="512064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20640" algn="l" defTabSz="512064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680960" algn="l" defTabSz="512064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41280" algn="l" defTabSz="512064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01600" algn="l" defTabSz="512064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361920" algn="l" defTabSz="512064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22240" algn="l" defTabSz="512064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482560" algn="l" defTabSz="512064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96">
          <p15:clr>
            <a:srgbClr val="A4A3A4"/>
          </p15:clr>
        </p15:guide>
        <p15:guide id="2" pos="161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84"/>
    <p:restoredTop sz="94613"/>
  </p:normalViewPr>
  <p:slideViewPr>
    <p:cSldViewPr>
      <p:cViewPr>
        <p:scale>
          <a:sx n="20" d="100"/>
          <a:sy n="20" d="100"/>
        </p:scale>
        <p:origin x="2136" y="384"/>
      </p:cViewPr>
      <p:guideLst>
        <p:guide orient="horz" pos="12096"/>
        <p:guide pos="161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4" Type="http://schemas.openxmlformats.org/officeDocument/2006/relationships/chartUserShapes" Target="../drawings/drawing1.xml"/><Relationship Id="rId1" Type="http://schemas.microsoft.com/office/2011/relationships/chartStyle" Target="style1.xml"/><Relationship Id="rId2" Type="http://schemas.microsoft.com/office/2011/relationships/chartColorStyle" Target="colors1.xml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800" b="0" i="0" u="none" strike="noStrike" kern="1200" spc="0" baseline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Myelolipoma Size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0-2.00 cm</c:v>
                </c:pt>
                <c:pt idx="1">
                  <c:v>2.01-4.00 cm</c:v>
                </c:pt>
                <c:pt idx="2">
                  <c:v>4.01-6.00 cm</c:v>
                </c:pt>
                <c:pt idx="3">
                  <c:v>&gt;6.00cm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72.0</c:v>
                </c:pt>
                <c:pt idx="1">
                  <c:v>41.0</c:v>
                </c:pt>
                <c:pt idx="2">
                  <c:v>8.0</c:v>
                </c:pt>
                <c:pt idx="3">
                  <c:v>4.0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400" b="0" i="0" u="none" strike="noStrike" kern="1200" baseline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tx1"/>
    </a:solidFill>
    <a:ln>
      <a:solidFill>
        <a:schemeClr val="bg1"/>
      </a:solidFill>
    </a:ln>
    <a:effectLst/>
  </c:spPr>
  <c:txPr>
    <a:bodyPr/>
    <a:lstStyle/>
    <a:p>
      <a:pPr>
        <a:defRPr sz="4400">
          <a:solidFill>
            <a:schemeClr val="bg1"/>
          </a:solidFill>
          <a:latin typeface="Times New Roman" charset="0"/>
          <a:ea typeface="Times New Roman" charset="0"/>
          <a:cs typeface="Times New Roman" charset="0"/>
        </a:defRPr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pPr>
            <a:r>
              <a:rPr lang="en-US" sz="4400">
                <a:latin typeface="Times New Roman" charset="0"/>
                <a:ea typeface="Times New Roman" charset="0"/>
                <a:cs typeface="Times New Roman" charset="0"/>
              </a:rPr>
              <a:t>Past Medical History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charset="0"/>
              <a:ea typeface="Times New Roman" charset="0"/>
              <a:cs typeface="Times New Roman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Past Medical History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Obesity</c:v>
                </c:pt>
                <c:pt idx="1">
                  <c:v>Diabetes</c:v>
                </c:pt>
                <c:pt idx="2">
                  <c:v>HTN*</c:v>
                </c:pt>
                <c:pt idx="3">
                  <c:v>Dyslipidemia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64.0</c:v>
                </c:pt>
                <c:pt idx="1">
                  <c:v>52.0</c:v>
                </c:pt>
                <c:pt idx="2">
                  <c:v>72.0</c:v>
                </c:pt>
                <c:pt idx="3">
                  <c:v>52.0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1732810784"/>
        <c:axId val="-1732806112"/>
      </c:barChart>
      <c:catAx>
        <c:axId val="-1732810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pPr>
            <a:endParaRPr lang="en-US"/>
          </a:p>
        </c:txPr>
        <c:crossAx val="-1732806112"/>
        <c:crosses val="autoZero"/>
        <c:auto val="1"/>
        <c:lblAlgn val="ctr"/>
        <c:lblOffset val="100"/>
        <c:noMultiLvlLbl val="0"/>
      </c:catAx>
      <c:valAx>
        <c:axId val="-173280611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1732810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tx1"/>
    </a:solidFill>
    <a:ln w="9525" cap="flat" cmpd="sng" algn="ctr">
      <a:solidFill>
        <a:schemeClr val="bg2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680F9E-5137-034F-B894-88DB2EE16B6B}" type="doc">
      <dgm:prSet loTypeId="urn:microsoft.com/office/officeart/2005/8/layout/chevron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E67A6C2-C85F-A748-8F5D-BC227ED03F91}">
      <dgm:prSet phldrT="[Text]" custT="1"/>
      <dgm:spPr/>
      <dgm:t>
        <a:bodyPr/>
        <a:lstStyle/>
        <a:p>
          <a:r>
            <a:rPr lang="en-US" sz="3000" dirty="0" smtClean="0">
              <a:latin typeface="Times New Roman" charset="0"/>
              <a:ea typeface="Times New Roman" charset="0"/>
              <a:cs typeface="Times New Roman" charset="0"/>
            </a:rPr>
            <a:t>62, 279 CT reports</a:t>
          </a:r>
          <a:endParaRPr lang="en-US" sz="3000" dirty="0">
            <a:latin typeface="Times New Roman" charset="0"/>
            <a:ea typeface="Times New Roman" charset="0"/>
            <a:cs typeface="Times New Roman" charset="0"/>
          </a:endParaRPr>
        </a:p>
      </dgm:t>
    </dgm:pt>
    <dgm:pt modelId="{A0B17411-4FA2-9640-8568-967E21090133}" type="parTrans" cxnId="{3018A148-13D0-4741-847F-7F90F814C0D1}">
      <dgm:prSet/>
      <dgm:spPr/>
      <dgm:t>
        <a:bodyPr/>
        <a:lstStyle/>
        <a:p>
          <a:endParaRPr lang="en-US" sz="3000">
            <a:latin typeface="Times New Roman" charset="0"/>
            <a:ea typeface="Times New Roman" charset="0"/>
            <a:cs typeface="Times New Roman" charset="0"/>
          </a:endParaRPr>
        </a:p>
      </dgm:t>
    </dgm:pt>
    <dgm:pt modelId="{EC835BC0-1EB8-FB4C-B790-8F28E961882A}" type="sibTrans" cxnId="{3018A148-13D0-4741-847F-7F90F814C0D1}">
      <dgm:prSet/>
      <dgm:spPr/>
      <dgm:t>
        <a:bodyPr/>
        <a:lstStyle/>
        <a:p>
          <a:endParaRPr lang="en-US" sz="3000">
            <a:latin typeface="Times New Roman" charset="0"/>
            <a:ea typeface="Times New Roman" charset="0"/>
            <a:cs typeface="Times New Roman" charset="0"/>
          </a:endParaRPr>
        </a:p>
      </dgm:t>
    </dgm:pt>
    <dgm:pt modelId="{DA311678-0B30-9841-8598-05BEBDD5D2FC}">
      <dgm:prSet phldrT="[Text]" custT="1"/>
      <dgm:spPr/>
      <dgm:t>
        <a:bodyPr/>
        <a:lstStyle/>
        <a:p>
          <a:r>
            <a:rPr lang="en-US" sz="3000" dirty="0" smtClean="0">
              <a:latin typeface="Times New Roman" charset="0"/>
              <a:ea typeface="Times New Roman" charset="0"/>
              <a:cs typeface="Times New Roman" charset="0"/>
            </a:rPr>
            <a:t>Search for the term “myelolipoma”</a:t>
          </a:r>
          <a:endParaRPr lang="en-US" sz="3000" dirty="0">
            <a:latin typeface="Times New Roman" charset="0"/>
            <a:ea typeface="Times New Roman" charset="0"/>
            <a:cs typeface="Times New Roman" charset="0"/>
          </a:endParaRPr>
        </a:p>
      </dgm:t>
    </dgm:pt>
    <dgm:pt modelId="{422E43CE-B860-F148-B542-FC5426C1375B}" type="parTrans" cxnId="{11FC6C94-0E17-FC4B-A125-7F1B8D3C1F84}">
      <dgm:prSet/>
      <dgm:spPr/>
      <dgm:t>
        <a:bodyPr/>
        <a:lstStyle/>
        <a:p>
          <a:endParaRPr lang="en-US" sz="3000">
            <a:latin typeface="Times New Roman" charset="0"/>
            <a:ea typeface="Times New Roman" charset="0"/>
            <a:cs typeface="Times New Roman" charset="0"/>
          </a:endParaRPr>
        </a:p>
      </dgm:t>
    </dgm:pt>
    <dgm:pt modelId="{FB3EBBBE-6DCD-AB41-ABEC-F41D156A9678}" type="sibTrans" cxnId="{11FC6C94-0E17-FC4B-A125-7F1B8D3C1F84}">
      <dgm:prSet/>
      <dgm:spPr/>
      <dgm:t>
        <a:bodyPr/>
        <a:lstStyle/>
        <a:p>
          <a:endParaRPr lang="en-US" sz="3000">
            <a:latin typeface="Times New Roman" charset="0"/>
            <a:ea typeface="Times New Roman" charset="0"/>
            <a:cs typeface="Times New Roman" charset="0"/>
          </a:endParaRPr>
        </a:p>
      </dgm:t>
    </dgm:pt>
    <dgm:pt modelId="{48C43149-C0EE-E54B-B49C-FA92D3DF2882}">
      <dgm:prSet custT="1"/>
      <dgm:spPr/>
      <dgm:t>
        <a:bodyPr/>
        <a:lstStyle/>
        <a:p>
          <a:r>
            <a:rPr lang="en-US" sz="3000" dirty="0" smtClean="0">
              <a:latin typeface="Times New Roman" charset="0"/>
              <a:ea typeface="Times New Roman" charset="0"/>
              <a:cs typeface="Times New Roman" charset="0"/>
            </a:rPr>
            <a:t>155 adrenal myelolipomas included in study</a:t>
          </a:r>
          <a:endParaRPr lang="en-US" sz="3000" dirty="0">
            <a:latin typeface="Times New Roman" charset="0"/>
            <a:ea typeface="Times New Roman" charset="0"/>
            <a:cs typeface="Times New Roman" charset="0"/>
          </a:endParaRPr>
        </a:p>
      </dgm:t>
    </dgm:pt>
    <dgm:pt modelId="{AFB62AC2-AFCE-954C-A729-696675C4297E}" type="parTrans" cxnId="{03197C48-A5F9-8842-B1B9-8DE190882F65}">
      <dgm:prSet/>
      <dgm:spPr/>
      <dgm:t>
        <a:bodyPr/>
        <a:lstStyle/>
        <a:p>
          <a:endParaRPr lang="en-US" sz="3000">
            <a:latin typeface="Times New Roman" charset="0"/>
            <a:ea typeface="Times New Roman" charset="0"/>
            <a:cs typeface="Times New Roman" charset="0"/>
          </a:endParaRPr>
        </a:p>
      </dgm:t>
    </dgm:pt>
    <dgm:pt modelId="{F4BCB5E6-47F0-694F-994B-FA19FC787EBA}" type="sibTrans" cxnId="{03197C48-A5F9-8842-B1B9-8DE190882F65}">
      <dgm:prSet/>
      <dgm:spPr/>
      <dgm:t>
        <a:bodyPr/>
        <a:lstStyle/>
        <a:p>
          <a:endParaRPr lang="en-US" sz="3000">
            <a:latin typeface="Times New Roman" charset="0"/>
            <a:ea typeface="Times New Roman" charset="0"/>
            <a:cs typeface="Times New Roman" charset="0"/>
          </a:endParaRPr>
        </a:p>
      </dgm:t>
    </dgm:pt>
    <dgm:pt modelId="{3690C9A9-CA7F-49FA-9D77-C6A95E8CA7AA}">
      <dgm:prSet custT="1"/>
      <dgm:spPr/>
      <dgm:t>
        <a:bodyPr/>
        <a:lstStyle/>
        <a:p>
          <a:r>
            <a:rPr lang="en-US" sz="3000" dirty="0" smtClean="0">
              <a:latin typeface="Times New Roman" charset="0"/>
              <a:ea typeface="Times New Roman" charset="0"/>
              <a:cs typeface="Times New Roman" charset="0"/>
            </a:rPr>
            <a:t>Review of CT to confirm tumor &gt; 1 cm</a:t>
          </a:r>
          <a:endParaRPr lang="en-US" sz="3000" dirty="0">
            <a:latin typeface="Times New Roman" charset="0"/>
            <a:ea typeface="Times New Roman" charset="0"/>
            <a:cs typeface="Times New Roman" charset="0"/>
          </a:endParaRPr>
        </a:p>
      </dgm:t>
    </dgm:pt>
    <dgm:pt modelId="{735806FF-5B25-477C-BF56-888EF0E8DAB6}" type="parTrans" cxnId="{CC5CF23E-0904-40D3-BEA3-01E3A0B7BBE8}">
      <dgm:prSet/>
      <dgm:spPr/>
      <dgm:t>
        <a:bodyPr/>
        <a:lstStyle/>
        <a:p>
          <a:endParaRPr lang="en-US" sz="3000">
            <a:latin typeface="Times New Roman" charset="0"/>
            <a:ea typeface="Times New Roman" charset="0"/>
            <a:cs typeface="Times New Roman" charset="0"/>
          </a:endParaRPr>
        </a:p>
      </dgm:t>
    </dgm:pt>
    <dgm:pt modelId="{D126FA6E-A0C1-4B07-B0F6-34DCD65A8CB7}" type="sibTrans" cxnId="{CC5CF23E-0904-40D3-BEA3-01E3A0B7BBE8}">
      <dgm:prSet/>
      <dgm:spPr/>
      <dgm:t>
        <a:bodyPr/>
        <a:lstStyle/>
        <a:p>
          <a:endParaRPr lang="en-US" sz="3000">
            <a:latin typeface="Times New Roman" charset="0"/>
            <a:ea typeface="Times New Roman" charset="0"/>
            <a:cs typeface="Times New Roman" charset="0"/>
          </a:endParaRPr>
        </a:p>
      </dgm:t>
    </dgm:pt>
    <dgm:pt modelId="{4A89F207-7C59-1245-8293-2C7B223108D5}" type="pres">
      <dgm:prSet presAssocID="{3D680F9E-5137-034F-B894-88DB2EE16B6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8B9748-9CE4-4245-8544-5F1528082D5C}" type="pres">
      <dgm:prSet presAssocID="{4E67A6C2-C85F-A748-8F5D-BC227ED03F91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0A1E31-F27A-C046-9314-AA5F24736D9C}" type="pres">
      <dgm:prSet presAssocID="{EC835BC0-1EB8-FB4C-B790-8F28E961882A}" presName="parTxOnlySpace" presStyleCnt="0"/>
      <dgm:spPr/>
    </dgm:pt>
    <dgm:pt modelId="{86746660-483B-C64E-BB9E-4537AC9F059D}" type="pres">
      <dgm:prSet presAssocID="{DA311678-0B30-9841-8598-05BEBDD5D2FC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A154EB-347A-2A4F-9346-A68E0E549C92}" type="pres">
      <dgm:prSet presAssocID="{FB3EBBBE-6DCD-AB41-ABEC-F41D156A9678}" presName="parTxOnlySpace" presStyleCnt="0"/>
      <dgm:spPr/>
    </dgm:pt>
    <dgm:pt modelId="{86813C3A-7768-6044-A79A-875DB5495C6B}" type="pres">
      <dgm:prSet presAssocID="{48C43149-C0EE-E54B-B49C-FA92D3DF2882}" presName="parTxOnly" presStyleLbl="node1" presStyleIdx="2" presStyleCnt="4" custLinFactX="80172" custLinFactNeighborX="100000" custLinFactNeighborY="35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D98399-3DD2-4F3F-B548-BA4C1D3F9808}" type="pres">
      <dgm:prSet presAssocID="{F4BCB5E6-47F0-694F-994B-FA19FC787EBA}" presName="parTxOnlySpace" presStyleCnt="0"/>
      <dgm:spPr/>
    </dgm:pt>
    <dgm:pt modelId="{3C9FE072-E3C3-4F5E-A999-69C26549D46D}" type="pres">
      <dgm:prSet presAssocID="{3690C9A9-CA7F-49FA-9D77-C6A95E8CA7AA}" presName="parTxOnly" presStyleLbl="node1" presStyleIdx="3" presStyleCnt="4" custLinFactX="-79140" custLinFactNeighborX="-100000" custLinFactNeighborY="140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6698BB2-5BF3-4A4E-A651-16DD9896FF2F}" type="presOf" srcId="{4E67A6C2-C85F-A748-8F5D-BC227ED03F91}" destId="{9B8B9748-9CE4-4245-8544-5F1528082D5C}" srcOrd="0" destOrd="0" presId="urn:microsoft.com/office/officeart/2005/8/layout/chevron1"/>
    <dgm:cxn modelId="{AB13125D-7B49-8144-BFD4-0FAD3E0B10E5}" type="presOf" srcId="{48C43149-C0EE-E54B-B49C-FA92D3DF2882}" destId="{86813C3A-7768-6044-A79A-875DB5495C6B}" srcOrd="0" destOrd="0" presId="urn:microsoft.com/office/officeart/2005/8/layout/chevron1"/>
    <dgm:cxn modelId="{CC5CF23E-0904-40D3-BEA3-01E3A0B7BBE8}" srcId="{3D680F9E-5137-034F-B894-88DB2EE16B6B}" destId="{3690C9A9-CA7F-49FA-9D77-C6A95E8CA7AA}" srcOrd="3" destOrd="0" parTransId="{735806FF-5B25-477C-BF56-888EF0E8DAB6}" sibTransId="{D126FA6E-A0C1-4B07-B0F6-34DCD65A8CB7}"/>
    <dgm:cxn modelId="{11FC6C94-0E17-FC4B-A125-7F1B8D3C1F84}" srcId="{3D680F9E-5137-034F-B894-88DB2EE16B6B}" destId="{DA311678-0B30-9841-8598-05BEBDD5D2FC}" srcOrd="1" destOrd="0" parTransId="{422E43CE-B860-F148-B542-FC5426C1375B}" sibTransId="{FB3EBBBE-6DCD-AB41-ABEC-F41D156A9678}"/>
    <dgm:cxn modelId="{3018A148-13D0-4741-847F-7F90F814C0D1}" srcId="{3D680F9E-5137-034F-B894-88DB2EE16B6B}" destId="{4E67A6C2-C85F-A748-8F5D-BC227ED03F91}" srcOrd="0" destOrd="0" parTransId="{A0B17411-4FA2-9640-8568-967E21090133}" sibTransId="{EC835BC0-1EB8-FB4C-B790-8F28E961882A}"/>
    <dgm:cxn modelId="{BB9BB1BC-34D7-D44D-954B-C6FEEAF70BA0}" type="presOf" srcId="{3D680F9E-5137-034F-B894-88DB2EE16B6B}" destId="{4A89F207-7C59-1245-8293-2C7B223108D5}" srcOrd="0" destOrd="0" presId="urn:microsoft.com/office/officeart/2005/8/layout/chevron1"/>
    <dgm:cxn modelId="{BA730DBB-1080-CD4C-AFD6-84F6E8B362E8}" type="presOf" srcId="{DA311678-0B30-9841-8598-05BEBDD5D2FC}" destId="{86746660-483B-C64E-BB9E-4537AC9F059D}" srcOrd="0" destOrd="0" presId="urn:microsoft.com/office/officeart/2005/8/layout/chevron1"/>
    <dgm:cxn modelId="{03197C48-A5F9-8842-B1B9-8DE190882F65}" srcId="{3D680F9E-5137-034F-B894-88DB2EE16B6B}" destId="{48C43149-C0EE-E54B-B49C-FA92D3DF2882}" srcOrd="2" destOrd="0" parTransId="{AFB62AC2-AFCE-954C-A729-696675C4297E}" sibTransId="{F4BCB5E6-47F0-694F-994B-FA19FC787EBA}"/>
    <dgm:cxn modelId="{40BBB929-961B-46BB-B46A-87F13D09AF9F}" type="presOf" srcId="{3690C9A9-CA7F-49FA-9D77-C6A95E8CA7AA}" destId="{3C9FE072-E3C3-4F5E-A999-69C26549D46D}" srcOrd="0" destOrd="0" presId="urn:microsoft.com/office/officeart/2005/8/layout/chevron1"/>
    <dgm:cxn modelId="{D98CE7EC-7146-8141-B981-816D28EFE47B}" type="presParOf" srcId="{4A89F207-7C59-1245-8293-2C7B223108D5}" destId="{9B8B9748-9CE4-4245-8544-5F1528082D5C}" srcOrd="0" destOrd="0" presId="urn:microsoft.com/office/officeart/2005/8/layout/chevron1"/>
    <dgm:cxn modelId="{41061882-AE9B-7141-86B7-34491A8D78AA}" type="presParOf" srcId="{4A89F207-7C59-1245-8293-2C7B223108D5}" destId="{DD0A1E31-F27A-C046-9314-AA5F24736D9C}" srcOrd="1" destOrd="0" presId="urn:microsoft.com/office/officeart/2005/8/layout/chevron1"/>
    <dgm:cxn modelId="{3F4D9ED6-FDF2-2F42-A4AD-C91FBD1A77A2}" type="presParOf" srcId="{4A89F207-7C59-1245-8293-2C7B223108D5}" destId="{86746660-483B-C64E-BB9E-4537AC9F059D}" srcOrd="2" destOrd="0" presId="urn:microsoft.com/office/officeart/2005/8/layout/chevron1"/>
    <dgm:cxn modelId="{276DA72C-7046-A748-8618-D5A8F21C671E}" type="presParOf" srcId="{4A89F207-7C59-1245-8293-2C7B223108D5}" destId="{E7A154EB-347A-2A4F-9346-A68E0E549C92}" srcOrd="3" destOrd="0" presId="urn:microsoft.com/office/officeart/2005/8/layout/chevron1"/>
    <dgm:cxn modelId="{52461AE2-239D-BF4A-B2DE-ADCABFF7B7FB}" type="presParOf" srcId="{4A89F207-7C59-1245-8293-2C7B223108D5}" destId="{86813C3A-7768-6044-A79A-875DB5495C6B}" srcOrd="4" destOrd="0" presId="urn:microsoft.com/office/officeart/2005/8/layout/chevron1"/>
    <dgm:cxn modelId="{3F388AD7-85DA-440D-B9D1-581B052C3B9B}" type="presParOf" srcId="{4A89F207-7C59-1245-8293-2C7B223108D5}" destId="{2FD98399-3DD2-4F3F-B548-BA4C1D3F9808}" srcOrd="5" destOrd="0" presId="urn:microsoft.com/office/officeart/2005/8/layout/chevron1"/>
    <dgm:cxn modelId="{82864427-A9B2-4C1C-97FF-9DC78EE40225}" type="presParOf" srcId="{4A89F207-7C59-1245-8293-2C7B223108D5}" destId="{3C9FE072-E3C3-4F5E-A999-69C26549D46D}" srcOrd="6" destOrd="0" presId="urn:microsoft.com/office/officeart/2005/8/layout/chevron1"/>
  </dgm:cxnLst>
  <dgm:bg>
    <a:solidFill>
      <a:schemeClr val="tx1"/>
    </a:solidFill>
  </dgm:bg>
  <dgm:whole>
    <a:ln>
      <a:solidFill>
        <a:schemeClr val="bg1"/>
      </a:solidFill>
    </a:ln>
  </dgm:whole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3828A1-CCFA-2B40-A30D-5F596BC123B7}" type="doc">
      <dgm:prSet loTypeId="urn:microsoft.com/office/officeart/2005/8/layout/process4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C6EF2C6-437A-5E4B-BDE5-E35E28846A01}">
      <dgm:prSet phldrT="[Text]" custT="1"/>
      <dgm:spPr>
        <a:ln>
          <a:solidFill>
            <a:schemeClr val="bg2"/>
          </a:solidFill>
        </a:ln>
      </dgm:spPr>
      <dgm:t>
        <a:bodyPr/>
        <a:lstStyle/>
        <a:p>
          <a:r>
            <a:rPr lang="en-US" sz="4400" b="1" dirty="0" smtClean="0">
              <a:latin typeface="Times New Roman" charset="0"/>
              <a:ea typeface="Times New Roman" charset="0"/>
              <a:cs typeface="Times New Roman" charset="0"/>
            </a:rPr>
            <a:t>Adrenal Myelolipomas on Computed Tomography</a:t>
          </a:r>
          <a:endParaRPr lang="en-US" sz="4400" b="1" dirty="0">
            <a:latin typeface="Times New Roman" charset="0"/>
            <a:ea typeface="Times New Roman" charset="0"/>
            <a:cs typeface="Times New Roman" charset="0"/>
          </a:endParaRPr>
        </a:p>
      </dgm:t>
    </dgm:pt>
    <dgm:pt modelId="{B17508A1-A55E-944F-BF5A-C997A0F5C5D2}" type="parTrans" cxnId="{2D168094-00BD-204F-B418-0F891C1C1587}">
      <dgm:prSet/>
      <dgm:spPr/>
      <dgm:t>
        <a:bodyPr/>
        <a:lstStyle/>
        <a:p>
          <a:endParaRPr lang="en-US">
            <a:latin typeface="Times New Roman" charset="0"/>
            <a:ea typeface="Times New Roman" charset="0"/>
            <a:cs typeface="Times New Roman" charset="0"/>
          </a:endParaRPr>
        </a:p>
      </dgm:t>
    </dgm:pt>
    <dgm:pt modelId="{3C3E1784-C1BB-C646-A00A-E9A497D460AA}" type="sibTrans" cxnId="{2D168094-00BD-204F-B418-0F891C1C1587}">
      <dgm:prSet/>
      <dgm:spPr/>
      <dgm:t>
        <a:bodyPr/>
        <a:lstStyle/>
        <a:p>
          <a:endParaRPr lang="en-US">
            <a:latin typeface="Times New Roman" charset="0"/>
            <a:ea typeface="Times New Roman" charset="0"/>
            <a:cs typeface="Times New Roman" charset="0"/>
          </a:endParaRPr>
        </a:p>
      </dgm:t>
    </dgm:pt>
    <dgm:pt modelId="{8673F6DB-8D63-9F48-BAE3-66D2F692A6B6}">
      <dgm:prSet phldrT="[Text]" custT="1"/>
      <dgm:spPr/>
      <dgm:t>
        <a:bodyPr/>
        <a:lstStyle/>
        <a:p>
          <a:r>
            <a:rPr lang="en-US" sz="4400" b="1" dirty="0" smtClean="0">
              <a:latin typeface="Times New Roman" charset="0"/>
              <a:ea typeface="Times New Roman" charset="0"/>
              <a:cs typeface="Times New Roman" charset="0"/>
            </a:rPr>
            <a:t>Underwent Evaluation for Endocrine Function</a:t>
          </a:r>
          <a:endParaRPr lang="en-US" sz="4400" b="1" dirty="0">
            <a:latin typeface="Times New Roman" charset="0"/>
            <a:ea typeface="Times New Roman" charset="0"/>
            <a:cs typeface="Times New Roman" charset="0"/>
          </a:endParaRPr>
        </a:p>
      </dgm:t>
    </dgm:pt>
    <dgm:pt modelId="{B411A823-B8B7-C94A-A84E-C1FF5BCC5A80}" type="parTrans" cxnId="{E845111F-EFB5-0440-A5FD-3866547F6FEB}">
      <dgm:prSet/>
      <dgm:spPr/>
      <dgm:t>
        <a:bodyPr/>
        <a:lstStyle/>
        <a:p>
          <a:endParaRPr lang="en-US">
            <a:latin typeface="Times New Roman" charset="0"/>
            <a:ea typeface="Times New Roman" charset="0"/>
            <a:cs typeface="Times New Roman" charset="0"/>
          </a:endParaRPr>
        </a:p>
      </dgm:t>
    </dgm:pt>
    <dgm:pt modelId="{18B6020B-37DB-354A-A6C4-E7AA51EF8CE4}" type="sibTrans" cxnId="{E845111F-EFB5-0440-A5FD-3866547F6FEB}">
      <dgm:prSet/>
      <dgm:spPr/>
      <dgm:t>
        <a:bodyPr/>
        <a:lstStyle/>
        <a:p>
          <a:endParaRPr lang="en-US">
            <a:latin typeface="Times New Roman" charset="0"/>
            <a:ea typeface="Times New Roman" charset="0"/>
            <a:cs typeface="Times New Roman" charset="0"/>
          </a:endParaRPr>
        </a:p>
      </dgm:t>
    </dgm:pt>
    <dgm:pt modelId="{82E71056-6E3A-9546-BE37-39B31BC0C7C1}">
      <dgm:prSet phldrT="[Text]" custT="1"/>
      <dgm:spPr/>
      <dgm:t>
        <a:bodyPr/>
        <a:lstStyle/>
        <a:p>
          <a:r>
            <a:rPr lang="en-US" sz="4400" b="1" dirty="0" smtClean="0">
              <a:latin typeface="Times New Roman" charset="0"/>
              <a:ea typeface="Times New Roman" charset="0"/>
              <a:cs typeface="Times New Roman" charset="0"/>
            </a:rPr>
            <a:t>Endocrine Disorders Found</a:t>
          </a:r>
          <a:endParaRPr lang="en-US" sz="4400" b="1" dirty="0">
            <a:latin typeface="Times New Roman" charset="0"/>
            <a:ea typeface="Times New Roman" charset="0"/>
            <a:cs typeface="Times New Roman" charset="0"/>
          </a:endParaRPr>
        </a:p>
      </dgm:t>
    </dgm:pt>
    <dgm:pt modelId="{37FDB120-22C6-ED4D-9777-B712879DFFC3}" type="parTrans" cxnId="{EFF9E067-6524-8340-95C3-449E39530E7D}">
      <dgm:prSet/>
      <dgm:spPr/>
      <dgm:t>
        <a:bodyPr/>
        <a:lstStyle/>
        <a:p>
          <a:endParaRPr lang="en-US">
            <a:latin typeface="Times New Roman" charset="0"/>
            <a:ea typeface="Times New Roman" charset="0"/>
            <a:cs typeface="Times New Roman" charset="0"/>
          </a:endParaRPr>
        </a:p>
      </dgm:t>
    </dgm:pt>
    <dgm:pt modelId="{851F3754-3DC6-D540-97AC-3E6D3545136E}" type="sibTrans" cxnId="{EFF9E067-6524-8340-95C3-449E39530E7D}">
      <dgm:prSet/>
      <dgm:spPr/>
      <dgm:t>
        <a:bodyPr/>
        <a:lstStyle/>
        <a:p>
          <a:endParaRPr lang="en-US">
            <a:latin typeface="Times New Roman" charset="0"/>
            <a:ea typeface="Times New Roman" charset="0"/>
            <a:cs typeface="Times New Roman" charset="0"/>
          </a:endParaRPr>
        </a:p>
      </dgm:t>
    </dgm:pt>
    <dgm:pt modelId="{B555D2E4-66FC-3848-A042-EAB81E2183B1}">
      <dgm:prSet phldrT="[Text]" custT="1"/>
      <dgm:spPr/>
      <dgm:t>
        <a:bodyPr/>
        <a:lstStyle/>
        <a:p>
          <a:r>
            <a:rPr lang="en-US" sz="4400" b="1" dirty="0" smtClean="0">
              <a:latin typeface="Times New Roman" charset="0"/>
              <a:ea typeface="Times New Roman" charset="0"/>
              <a:cs typeface="Times New Roman" charset="0"/>
            </a:rPr>
            <a:t>1 Primary Aldosteronism</a:t>
          </a:r>
          <a:endParaRPr lang="en-US" sz="4400" b="1" dirty="0">
            <a:latin typeface="Times New Roman" charset="0"/>
            <a:ea typeface="Times New Roman" charset="0"/>
            <a:cs typeface="Times New Roman" charset="0"/>
          </a:endParaRPr>
        </a:p>
      </dgm:t>
    </dgm:pt>
    <dgm:pt modelId="{D89B56F2-AD45-3E4B-AE8E-D78FE3EA8511}" type="parTrans" cxnId="{AD8C7D60-C482-5747-ADC7-A91ED9F2F4DB}">
      <dgm:prSet/>
      <dgm:spPr/>
      <dgm:t>
        <a:bodyPr/>
        <a:lstStyle/>
        <a:p>
          <a:endParaRPr lang="en-US">
            <a:latin typeface="Times New Roman" charset="0"/>
            <a:ea typeface="Times New Roman" charset="0"/>
            <a:cs typeface="Times New Roman" charset="0"/>
          </a:endParaRPr>
        </a:p>
      </dgm:t>
    </dgm:pt>
    <dgm:pt modelId="{73A1A993-1338-1140-839B-EFB9061FDA2D}" type="sibTrans" cxnId="{AD8C7D60-C482-5747-ADC7-A91ED9F2F4DB}">
      <dgm:prSet/>
      <dgm:spPr/>
      <dgm:t>
        <a:bodyPr/>
        <a:lstStyle/>
        <a:p>
          <a:endParaRPr lang="en-US">
            <a:latin typeface="Times New Roman" charset="0"/>
            <a:ea typeface="Times New Roman" charset="0"/>
            <a:cs typeface="Times New Roman" charset="0"/>
          </a:endParaRPr>
        </a:p>
      </dgm:t>
    </dgm:pt>
    <dgm:pt modelId="{9275721E-7190-6742-A4D5-A1BEC3E8C48C}">
      <dgm:prSet phldrT="[Text]" custT="1"/>
      <dgm:spPr/>
      <dgm:t>
        <a:bodyPr/>
        <a:lstStyle/>
        <a:p>
          <a:r>
            <a:rPr lang="en-US" sz="4400" b="1" dirty="0" smtClean="0">
              <a:latin typeface="Times New Roman" charset="0"/>
              <a:ea typeface="Times New Roman" charset="0"/>
              <a:cs typeface="Times New Roman" charset="0"/>
            </a:rPr>
            <a:t>150 Patients</a:t>
          </a:r>
          <a:endParaRPr lang="en-US" sz="4400" b="1" dirty="0">
            <a:latin typeface="Times New Roman" charset="0"/>
            <a:ea typeface="Times New Roman" charset="0"/>
            <a:cs typeface="Times New Roman" charset="0"/>
          </a:endParaRPr>
        </a:p>
      </dgm:t>
    </dgm:pt>
    <dgm:pt modelId="{45414162-0DB3-A047-8130-A12BC893385D}" type="parTrans" cxnId="{13EE2200-5FDA-0B49-AD5F-444F7A8476F9}">
      <dgm:prSet/>
      <dgm:spPr/>
      <dgm:t>
        <a:bodyPr/>
        <a:lstStyle/>
        <a:p>
          <a:endParaRPr lang="en-US">
            <a:latin typeface="Times New Roman" charset="0"/>
            <a:ea typeface="Times New Roman" charset="0"/>
            <a:cs typeface="Times New Roman" charset="0"/>
          </a:endParaRPr>
        </a:p>
      </dgm:t>
    </dgm:pt>
    <dgm:pt modelId="{EEB58D2A-6A0E-424B-8055-CD61E3849AC8}" type="sibTrans" cxnId="{13EE2200-5FDA-0B49-AD5F-444F7A8476F9}">
      <dgm:prSet/>
      <dgm:spPr/>
      <dgm:t>
        <a:bodyPr/>
        <a:lstStyle/>
        <a:p>
          <a:endParaRPr lang="en-US">
            <a:latin typeface="Times New Roman" charset="0"/>
            <a:ea typeface="Times New Roman" charset="0"/>
            <a:cs typeface="Times New Roman" charset="0"/>
          </a:endParaRPr>
        </a:p>
      </dgm:t>
    </dgm:pt>
    <dgm:pt modelId="{96E57C0D-5920-FC42-B220-23180A9E2D6B}">
      <dgm:prSet phldrT="[Text]" custT="1"/>
      <dgm:spPr/>
      <dgm:t>
        <a:bodyPr/>
        <a:lstStyle/>
        <a:p>
          <a:r>
            <a:rPr lang="en-US" sz="4400" b="1" dirty="0" smtClean="0">
              <a:latin typeface="Times New Roman" charset="0"/>
              <a:ea typeface="Times New Roman" charset="0"/>
              <a:cs typeface="Times New Roman" charset="0"/>
            </a:rPr>
            <a:t>17 patients </a:t>
          </a:r>
          <a:endParaRPr lang="en-US" sz="4400" b="1" dirty="0">
            <a:latin typeface="Times New Roman" charset="0"/>
            <a:ea typeface="Times New Roman" charset="0"/>
            <a:cs typeface="Times New Roman" charset="0"/>
          </a:endParaRPr>
        </a:p>
      </dgm:t>
    </dgm:pt>
    <dgm:pt modelId="{C93B2AAE-DB3B-F54E-B882-FA1D63AEFD9A}" type="parTrans" cxnId="{D2EC4E6F-1285-8148-B8DD-D5A2CEA36849}">
      <dgm:prSet/>
      <dgm:spPr/>
      <dgm:t>
        <a:bodyPr/>
        <a:lstStyle/>
        <a:p>
          <a:endParaRPr lang="en-US">
            <a:latin typeface="Times New Roman" charset="0"/>
            <a:ea typeface="Times New Roman" charset="0"/>
            <a:cs typeface="Times New Roman" charset="0"/>
          </a:endParaRPr>
        </a:p>
      </dgm:t>
    </dgm:pt>
    <dgm:pt modelId="{9A042432-E3DB-5D4B-A66C-222957D3CF49}" type="sibTrans" cxnId="{D2EC4E6F-1285-8148-B8DD-D5A2CEA36849}">
      <dgm:prSet/>
      <dgm:spPr/>
      <dgm:t>
        <a:bodyPr/>
        <a:lstStyle/>
        <a:p>
          <a:endParaRPr lang="en-US">
            <a:latin typeface="Times New Roman" charset="0"/>
            <a:ea typeface="Times New Roman" charset="0"/>
            <a:cs typeface="Times New Roman" charset="0"/>
          </a:endParaRPr>
        </a:p>
      </dgm:t>
    </dgm:pt>
    <dgm:pt modelId="{D8BCEBA4-A1FF-424F-B586-256832FDF624}">
      <dgm:prSet phldrT="[Text]" custT="1"/>
      <dgm:spPr/>
      <dgm:t>
        <a:bodyPr/>
        <a:lstStyle/>
        <a:p>
          <a:r>
            <a:rPr lang="en-US" sz="4400" b="1" dirty="0" smtClean="0">
              <a:latin typeface="Times New Roman" charset="0"/>
              <a:ea typeface="Times New Roman" charset="0"/>
              <a:cs typeface="Times New Roman" charset="0"/>
            </a:rPr>
            <a:t>2 </a:t>
          </a:r>
          <a:r>
            <a:rPr lang="en-US" sz="4400" b="1" dirty="0" err="1" smtClean="0">
              <a:latin typeface="Times New Roman" charset="0"/>
              <a:ea typeface="Times New Roman" charset="0"/>
              <a:cs typeface="Times New Roman" charset="0"/>
            </a:rPr>
            <a:t>Cushings</a:t>
          </a:r>
          <a:r>
            <a:rPr lang="en-US" sz="4400" b="1" dirty="0" smtClean="0">
              <a:latin typeface="Times New Roman" charset="0"/>
              <a:ea typeface="Times New Roman" charset="0"/>
              <a:cs typeface="Times New Roman" charset="0"/>
            </a:rPr>
            <a:t> Syndrome</a:t>
          </a:r>
          <a:endParaRPr lang="en-US" sz="4400" b="1" dirty="0">
            <a:latin typeface="Times New Roman" charset="0"/>
            <a:ea typeface="Times New Roman" charset="0"/>
            <a:cs typeface="Times New Roman" charset="0"/>
          </a:endParaRPr>
        </a:p>
      </dgm:t>
    </dgm:pt>
    <dgm:pt modelId="{BE92010F-2454-6D41-86EE-4A30346E3386}" type="parTrans" cxnId="{AC12034E-D34C-FB4D-95B0-334B69C2C93B}">
      <dgm:prSet/>
      <dgm:spPr/>
      <dgm:t>
        <a:bodyPr/>
        <a:lstStyle/>
        <a:p>
          <a:endParaRPr lang="en-US">
            <a:latin typeface="Times New Roman" charset="0"/>
            <a:ea typeface="Times New Roman" charset="0"/>
            <a:cs typeface="Times New Roman" charset="0"/>
          </a:endParaRPr>
        </a:p>
      </dgm:t>
    </dgm:pt>
    <dgm:pt modelId="{4D7883C7-1FF3-384A-BC18-65297ED312B7}" type="sibTrans" cxnId="{AC12034E-D34C-FB4D-95B0-334B69C2C93B}">
      <dgm:prSet/>
      <dgm:spPr/>
      <dgm:t>
        <a:bodyPr/>
        <a:lstStyle/>
        <a:p>
          <a:endParaRPr lang="en-US">
            <a:latin typeface="Times New Roman" charset="0"/>
            <a:ea typeface="Times New Roman" charset="0"/>
            <a:cs typeface="Times New Roman" charset="0"/>
          </a:endParaRPr>
        </a:p>
      </dgm:t>
    </dgm:pt>
    <dgm:pt modelId="{A19A33C7-7963-5D4E-BC02-62E0DDF19C93}" type="pres">
      <dgm:prSet presAssocID="{B63828A1-CCFA-2B40-A30D-5F596BC123B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850BEAB-2435-B345-AF7A-224348214EA1}" type="pres">
      <dgm:prSet presAssocID="{82E71056-6E3A-9546-BE37-39B31BC0C7C1}" presName="boxAndChildren" presStyleCnt="0"/>
      <dgm:spPr/>
    </dgm:pt>
    <dgm:pt modelId="{EC4C723A-74BF-7C4A-9CB6-A4EA2BDA9BA1}" type="pres">
      <dgm:prSet presAssocID="{82E71056-6E3A-9546-BE37-39B31BC0C7C1}" presName="parentTextBox" presStyleLbl="node1" presStyleIdx="0" presStyleCnt="3"/>
      <dgm:spPr/>
      <dgm:t>
        <a:bodyPr/>
        <a:lstStyle/>
        <a:p>
          <a:endParaRPr lang="en-US"/>
        </a:p>
      </dgm:t>
    </dgm:pt>
    <dgm:pt modelId="{C40E1330-F18B-DF4E-A02F-50F65CE0C17C}" type="pres">
      <dgm:prSet presAssocID="{82E71056-6E3A-9546-BE37-39B31BC0C7C1}" presName="entireBox" presStyleLbl="node1" presStyleIdx="0" presStyleCnt="3"/>
      <dgm:spPr/>
      <dgm:t>
        <a:bodyPr/>
        <a:lstStyle/>
        <a:p>
          <a:endParaRPr lang="en-US"/>
        </a:p>
      </dgm:t>
    </dgm:pt>
    <dgm:pt modelId="{74A1625B-7055-A345-A2E4-9C0768FB7B29}" type="pres">
      <dgm:prSet presAssocID="{82E71056-6E3A-9546-BE37-39B31BC0C7C1}" presName="descendantBox" presStyleCnt="0"/>
      <dgm:spPr/>
    </dgm:pt>
    <dgm:pt modelId="{1151A8E2-AA30-364B-BD2E-392FFDA381FC}" type="pres">
      <dgm:prSet presAssocID="{B555D2E4-66FC-3848-A042-EAB81E2183B1}" presName="childTextBox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DBEE5C-A1B8-D84C-93E6-2D51B73ED807}" type="pres">
      <dgm:prSet presAssocID="{D8BCEBA4-A1FF-424F-B586-256832FDF624}" presName="childTextBox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3A165A-249D-D54D-B2B3-7200EBCEC9D5}" type="pres">
      <dgm:prSet presAssocID="{18B6020B-37DB-354A-A6C4-E7AA51EF8CE4}" presName="sp" presStyleCnt="0"/>
      <dgm:spPr/>
    </dgm:pt>
    <dgm:pt modelId="{E26BF008-85B2-4948-830D-F81A346DA869}" type="pres">
      <dgm:prSet presAssocID="{8673F6DB-8D63-9F48-BAE3-66D2F692A6B6}" presName="arrowAndChildren" presStyleCnt="0"/>
      <dgm:spPr/>
    </dgm:pt>
    <dgm:pt modelId="{9E857966-7D04-9D4C-97D4-9EEA935F4097}" type="pres">
      <dgm:prSet presAssocID="{8673F6DB-8D63-9F48-BAE3-66D2F692A6B6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FB07D63E-F662-4A45-A618-DB74F2D55938}" type="pres">
      <dgm:prSet presAssocID="{8673F6DB-8D63-9F48-BAE3-66D2F692A6B6}" presName="arrow" presStyleLbl="node1" presStyleIdx="1" presStyleCnt="3"/>
      <dgm:spPr/>
      <dgm:t>
        <a:bodyPr/>
        <a:lstStyle/>
        <a:p>
          <a:endParaRPr lang="en-US"/>
        </a:p>
      </dgm:t>
    </dgm:pt>
    <dgm:pt modelId="{1A252D8F-FCE8-0E4B-9E2E-4886F6D751AA}" type="pres">
      <dgm:prSet presAssocID="{8673F6DB-8D63-9F48-BAE3-66D2F692A6B6}" presName="descendantArrow" presStyleCnt="0"/>
      <dgm:spPr/>
    </dgm:pt>
    <dgm:pt modelId="{57CB3D32-DBEC-8B4E-AEB6-14FCCF52F3BF}" type="pres">
      <dgm:prSet presAssocID="{96E57C0D-5920-FC42-B220-23180A9E2D6B}" presName="childTextArrow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72C53B-9DD2-5B44-8A23-7B2490DCCCAA}" type="pres">
      <dgm:prSet presAssocID="{3C3E1784-C1BB-C646-A00A-E9A497D460AA}" presName="sp" presStyleCnt="0"/>
      <dgm:spPr/>
    </dgm:pt>
    <dgm:pt modelId="{EC5A616D-03E8-164E-A2C7-53033C406947}" type="pres">
      <dgm:prSet presAssocID="{EC6EF2C6-437A-5E4B-BDE5-E35E28846A01}" presName="arrowAndChildren" presStyleCnt="0"/>
      <dgm:spPr/>
    </dgm:pt>
    <dgm:pt modelId="{6CFACB06-2700-4E41-925B-A3771C7ACC47}" type="pres">
      <dgm:prSet presAssocID="{EC6EF2C6-437A-5E4B-BDE5-E35E28846A01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5B244F00-BD80-DF45-B82B-E32FD42EB56A}" type="pres">
      <dgm:prSet presAssocID="{EC6EF2C6-437A-5E4B-BDE5-E35E28846A01}" presName="arrow" presStyleLbl="node1" presStyleIdx="2" presStyleCnt="3" custLinFactNeighborY="1719"/>
      <dgm:spPr/>
      <dgm:t>
        <a:bodyPr/>
        <a:lstStyle/>
        <a:p>
          <a:endParaRPr lang="en-US"/>
        </a:p>
      </dgm:t>
    </dgm:pt>
    <dgm:pt modelId="{E9B62E4C-B8E8-0448-A482-6CA5FCD1B86C}" type="pres">
      <dgm:prSet presAssocID="{EC6EF2C6-437A-5E4B-BDE5-E35E28846A01}" presName="descendantArrow" presStyleCnt="0"/>
      <dgm:spPr/>
    </dgm:pt>
    <dgm:pt modelId="{6754BD3B-EF24-EF4B-90B9-59FCE2DFA5B2}" type="pres">
      <dgm:prSet presAssocID="{9275721E-7190-6742-A4D5-A1BEC3E8C48C}" presName="childTextArrow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3EE2200-5FDA-0B49-AD5F-444F7A8476F9}" srcId="{EC6EF2C6-437A-5E4B-BDE5-E35E28846A01}" destId="{9275721E-7190-6742-A4D5-A1BEC3E8C48C}" srcOrd="0" destOrd="0" parTransId="{45414162-0DB3-A047-8130-A12BC893385D}" sibTransId="{EEB58D2A-6A0E-424B-8055-CD61E3849AC8}"/>
    <dgm:cxn modelId="{104CF3B7-523D-F949-9D6C-97D49883D858}" type="presOf" srcId="{82E71056-6E3A-9546-BE37-39B31BC0C7C1}" destId="{C40E1330-F18B-DF4E-A02F-50F65CE0C17C}" srcOrd="1" destOrd="0" presId="urn:microsoft.com/office/officeart/2005/8/layout/process4"/>
    <dgm:cxn modelId="{42E21A6F-188D-5C4F-B2DA-D8ED70F2A57B}" type="presOf" srcId="{82E71056-6E3A-9546-BE37-39B31BC0C7C1}" destId="{EC4C723A-74BF-7C4A-9CB6-A4EA2BDA9BA1}" srcOrd="0" destOrd="0" presId="urn:microsoft.com/office/officeart/2005/8/layout/process4"/>
    <dgm:cxn modelId="{B0958386-07D4-6C4A-8EC3-F6E64C03E1F5}" type="presOf" srcId="{96E57C0D-5920-FC42-B220-23180A9E2D6B}" destId="{57CB3D32-DBEC-8B4E-AEB6-14FCCF52F3BF}" srcOrd="0" destOrd="0" presId="urn:microsoft.com/office/officeart/2005/8/layout/process4"/>
    <dgm:cxn modelId="{2D168094-00BD-204F-B418-0F891C1C1587}" srcId="{B63828A1-CCFA-2B40-A30D-5F596BC123B7}" destId="{EC6EF2C6-437A-5E4B-BDE5-E35E28846A01}" srcOrd="0" destOrd="0" parTransId="{B17508A1-A55E-944F-BF5A-C997A0F5C5D2}" sibTransId="{3C3E1784-C1BB-C646-A00A-E9A497D460AA}"/>
    <dgm:cxn modelId="{E845111F-EFB5-0440-A5FD-3866547F6FEB}" srcId="{B63828A1-CCFA-2B40-A30D-5F596BC123B7}" destId="{8673F6DB-8D63-9F48-BAE3-66D2F692A6B6}" srcOrd="1" destOrd="0" parTransId="{B411A823-B8B7-C94A-A84E-C1FF5BCC5A80}" sibTransId="{18B6020B-37DB-354A-A6C4-E7AA51EF8CE4}"/>
    <dgm:cxn modelId="{AD8C7D60-C482-5747-ADC7-A91ED9F2F4DB}" srcId="{82E71056-6E3A-9546-BE37-39B31BC0C7C1}" destId="{B555D2E4-66FC-3848-A042-EAB81E2183B1}" srcOrd="0" destOrd="0" parTransId="{D89B56F2-AD45-3E4B-AE8E-D78FE3EA8511}" sibTransId="{73A1A993-1338-1140-839B-EFB9061FDA2D}"/>
    <dgm:cxn modelId="{5AEF9A7F-88B2-D049-B29E-A64A9F451021}" type="presOf" srcId="{B63828A1-CCFA-2B40-A30D-5F596BC123B7}" destId="{A19A33C7-7963-5D4E-BC02-62E0DDF19C93}" srcOrd="0" destOrd="0" presId="urn:microsoft.com/office/officeart/2005/8/layout/process4"/>
    <dgm:cxn modelId="{6AA1002D-B4C2-4041-B100-FF05BEC9AEDB}" type="presOf" srcId="{9275721E-7190-6742-A4D5-A1BEC3E8C48C}" destId="{6754BD3B-EF24-EF4B-90B9-59FCE2DFA5B2}" srcOrd="0" destOrd="0" presId="urn:microsoft.com/office/officeart/2005/8/layout/process4"/>
    <dgm:cxn modelId="{AC12034E-D34C-FB4D-95B0-334B69C2C93B}" srcId="{82E71056-6E3A-9546-BE37-39B31BC0C7C1}" destId="{D8BCEBA4-A1FF-424F-B586-256832FDF624}" srcOrd="1" destOrd="0" parTransId="{BE92010F-2454-6D41-86EE-4A30346E3386}" sibTransId="{4D7883C7-1FF3-384A-BC18-65297ED312B7}"/>
    <dgm:cxn modelId="{561B157B-A404-654A-A9F5-FAD0775736BE}" type="presOf" srcId="{8673F6DB-8D63-9F48-BAE3-66D2F692A6B6}" destId="{FB07D63E-F662-4A45-A618-DB74F2D55938}" srcOrd="1" destOrd="0" presId="urn:microsoft.com/office/officeart/2005/8/layout/process4"/>
    <dgm:cxn modelId="{477A9C49-B441-374E-99F9-36B4CAEB05E6}" type="presOf" srcId="{D8BCEBA4-A1FF-424F-B586-256832FDF624}" destId="{7DDBEE5C-A1B8-D84C-93E6-2D51B73ED807}" srcOrd="0" destOrd="0" presId="urn:microsoft.com/office/officeart/2005/8/layout/process4"/>
    <dgm:cxn modelId="{EFF9E067-6524-8340-95C3-449E39530E7D}" srcId="{B63828A1-CCFA-2B40-A30D-5F596BC123B7}" destId="{82E71056-6E3A-9546-BE37-39B31BC0C7C1}" srcOrd="2" destOrd="0" parTransId="{37FDB120-22C6-ED4D-9777-B712879DFFC3}" sibTransId="{851F3754-3DC6-D540-97AC-3E6D3545136E}"/>
    <dgm:cxn modelId="{E0513233-9329-8141-9FCB-25E349D33F5A}" type="presOf" srcId="{EC6EF2C6-437A-5E4B-BDE5-E35E28846A01}" destId="{5B244F00-BD80-DF45-B82B-E32FD42EB56A}" srcOrd="1" destOrd="0" presId="urn:microsoft.com/office/officeart/2005/8/layout/process4"/>
    <dgm:cxn modelId="{D2EC4E6F-1285-8148-B8DD-D5A2CEA36849}" srcId="{8673F6DB-8D63-9F48-BAE3-66D2F692A6B6}" destId="{96E57C0D-5920-FC42-B220-23180A9E2D6B}" srcOrd="0" destOrd="0" parTransId="{C93B2AAE-DB3B-F54E-B882-FA1D63AEFD9A}" sibTransId="{9A042432-E3DB-5D4B-A66C-222957D3CF49}"/>
    <dgm:cxn modelId="{2F50C1DD-707E-364A-8443-F78D683B5B47}" type="presOf" srcId="{B555D2E4-66FC-3848-A042-EAB81E2183B1}" destId="{1151A8E2-AA30-364B-BD2E-392FFDA381FC}" srcOrd="0" destOrd="0" presId="urn:microsoft.com/office/officeart/2005/8/layout/process4"/>
    <dgm:cxn modelId="{AC726076-B189-3640-A07A-DFADA0BB9B17}" type="presOf" srcId="{8673F6DB-8D63-9F48-BAE3-66D2F692A6B6}" destId="{9E857966-7D04-9D4C-97D4-9EEA935F4097}" srcOrd="0" destOrd="0" presId="urn:microsoft.com/office/officeart/2005/8/layout/process4"/>
    <dgm:cxn modelId="{7FE158F7-3393-BE4D-9B4E-A0E86D1A53AD}" type="presOf" srcId="{EC6EF2C6-437A-5E4B-BDE5-E35E28846A01}" destId="{6CFACB06-2700-4E41-925B-A3771C7ACC47}" srcOrd="0" destOrd="0" presId="urn:microsoft.com/office/officeart/2005/8/layout/process4"/>
    <dgm:cxn modelId="{4CAE3D90-5E3B-4549-BF23-85844C2485CD}" type="presParOf" srcId="{A19A33C7-7963-5D4E-BC02-62E0DDF19C93}" destId="{2850BEAB-2435-B345-AF7A-224348214EA1}" srcOrd="0" destOrd="0" presId="urn:microsoft.com/office/officeart/2005/8/layout/process4"/>
    <dgm:cxn modelId="{9F6CA5E2-070A-F248-B299-A5F96FA779FD}" type="presParOf" srcId="{2850BEAB-2435-B345-AF7A-224348214EA1}" destId="{EC4C723A-74BF-7C4A-9CB6-A4EA2BDA9BA1}" srcOrd="0" destOrd="0" presId="urn:microsoft.com/office/officeart/2005/8/layout/process4"/>
    <dgm:cxn modelId="{8FAF2CFB-B902-2A40-98B2-465C60F65FC3}" type="presParOf" srcId="{2850BEAB-2435-B345-AF7A-224348214EA1}" destId="{C40E1330-F18B-DF4E-A02F-50F65CE0C17C}" srcOrd="1" destOrd="0" presId="urn:microsoft.com/office/officeart/2005/8/layout/process4"/>
    <dgm:cxn modelId="{43B85614-3334-114A-BF86-6E760725383A}" type="presParOf" srcId="{2850BEAB-2435-B345-AF7A-224348214EA1}" destId="{74A1625B-7055-A345-A2E4-9C0768FB7B29}" srcOrd="2" destOrd="0" presId="urn:microsoft.com/office/officeart/2005/8/layout/process4"/>
    <dgm:cxn modelId="{4E3226D2-30B4-AB4F-A949-6DE1FD071BE5}" type="presParOf" srcId="{74A1625B-7055-A345-A2E4-9C0768FB7B29}" destId="{1151A8E2-AA30-364B-BD2E-392FFDA381FC}" srcOrd="0" destOrd="0" presId="urn:microsoft.com/office/officeart/2005/8/layout/process4"/>
    <dgm:cxn modelId="{F78B7D63-AE5F-F342-BE4A-B23FBC234364}" type="presParOf" srcId="{74A1625B-7055-A345-A2E4-9C0768FB7B29}" destId="{7DDBEE5C-A1B8-D84C-93E6-2D51B73ED807}" srcOrd="1" destOrd="0" presId="urn:microsoft.com/office/officeart/2005/8/layout/process4"/>
    <dgm:cxn modelId="{040DE894-39B6-BC41-8069-9496F808D0F2}" type="presParOf" srcId="{A19A33C7-7963-5D4E-BC02-62E0DDF19C93}" destId="{4E3A165A-249D-D54D-B2B3-7200EBCEC9D5}" srcOrd="1" destOrd="0" presId="urn:microsoft.com/office/officeart/2005/8/layout/process4"/>
    <dgm:cxn modelId="{90B1D9E4-1575-534C-A47F-282D1D703030}" type="presParOf" srcId="{A19A33C7-7963-5D4E-BC02-62E0DDF19C93}" destId="{E26BF008-85B2-4948-830D-F81A346DA869}" srcOrd="2" destOrd="0" presId="urn:microsoft.com/office/officeart/2005/8/layout/process4"/>
    <dgm:cxn modelId="{F53C8586-E3FD-F246-8664-B17C2840CBA7}" type="presParOf" srcId="{E26BF008-85B2-4948-830D-F81A346DA869}" destId="{9E857966-7D04-9D4C-97D4-9EEA935F4097}" srcOrd="0" destOrd="0" presId="urn:microsoft.com/office/officeart/2005/8/layout/process4"/>
    <dgm:cxn modelId="{83354DCC-5497-1648-BAC4-DF1BC757EA42}" type="presParOf" srcId="{E26BF008-85B2-4948-830D-F81A346DA869}" destId="{FB07D63E-F662-4A45-A618-DB74F2D55938}" srcOrd="1" destOrd="0" presId="urn:microsoft.com/office/officeart/2005/8/layout/process4"/>
    <dgm:cxn modelId="{5CD3953E-F24A-D14C-8211-2B468B6EBC26}" type="presParOf" srcId="{E26BF008-85B2-4948-830D-F81A346DA869}" destId="{1A252D8F-FCE8-0E4B-9E2E-4886F6D751AA}" srcOrd="2" destOrd="0" presId="urn:microsoft.com/office/officeart/2005/8/layout/process4"/>
    <dgm:cxn modelId="{3445928E-70FB-B64B-A58C-9A88FBDAA65B}" type="presParOf" srcId="{1A252D8F-FCE8-0E4B-9E2E-4886F6D751AA}" destId="{57CB3D32-DBEC-8B4E-AEB6-14FCCF52F3BF}" srcOrd="0" destOrd="0" presId="urn:microsoft.com/office/officeart/2005/8/layout/process4"/>
    <dgm:cxn modelId="{B9570C70-16E5-0A4F-B550-20FE0DDD3CF5}" type="presParOf" srcId="{A19A33C7-7963-5D4E-BC02-62E0DDF19C93}" destId="{BE72C53B-9DD2-5B44-8A23-7B2490DCCCAA}" srcOrd="3" destOrd="0" presId="urn:microsoft.com/office/officeart/2005/8/layout/process4"/>
    <dgm:cxn modelId="{A735CEF6-AA47-074B-8502-B70455D835BB}" type="presParOf" srcId="{A19A33C7-7963-5D4E-BC02-62E0DDF19C93}" destId="{EC5A616D-03E8-164E-A2C7-53033C406947}" srcOrd="4" destOrd="0" presId="urn:microsoft.com/office/officeart/2005/8/layout/process4"/>
    <dgm:cxn modelId="{C0C801E7-9548-B644-B8C0-5171E63AA2FE}" type="presParOf" srcId="{EC5A616D-03E8-164E-A2C7-53033C406947}" destId="{6CFACB06-2700-4E41-925B-A3771C7ACC47}" srcOrd="0" destOrd="0" presId="urn:microsoft.com/office/officeart/2005/8/layout/process4"/>
    <dgm:cxn modelId="{10D53FAE-959B-B347-ACF2-005DC95CAFE4}" type="presParOf" srcId="{EC5A616D-03E8-164E-A2C7-53033C406947}" destId="{5B244F00-BD80-DF45-B82B-E32FD42EB56A}" srcOrd="1" destOrd="0" presId="urn:microsoft.com/office/officeart/2005/8/layout/process4"/>
    <dgm:cxn modelId="{9841C8D8-B53B-DA4C-B6CB-436A3C18182B}" type="presParOf" srcId="{EC5A616D-03E8-164E-A2C7-53033C406947}" destId="{E9B62E4C-B8E8-0448-A482-6CA5FCD1B86C}" srcOrd="2" destOrd="0" presId="urn:microsoft.com/office/officeart/2005/8/layout/process4"/>
    <dgm:cxn modelId="{BCF26026-5C28-E942-96E4-02EA41531170}" type="presParOf" srcId="{E9B62E4C-B8E8-0448-A482-6CA5FCD1B86C}" destId="{6754BD3B-EF24-EF4B-90B9-59FCE2DFA5B2}" srcOrd="0" destOrd="0" presId="urn:microsoft.com/office/officeart/2005/8/layout/process4"/>
  </dgm:cxnLst>
  <dgm:bg>
    <a:solidFill>
      <a:schemeClr val="tx1"/>
    </a:solidFill>
  </dgm:bg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B9748-9CE4-4245-8544-5F1528082D5C}">
      <dsp:nvSpPr>
        <dsp:cNvPr id="0" name=""/>
        <dsp:cNvSpPr/>
      </dsp:nvSpPr>
      <dsp:spPr>
        <a:xfrm>
          <a:off x="7265" y="1384909"/>
          <a:ext cx="4229365" cy="1691746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015" tIns="40005" rIns="40005" bIns="40005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latin typeface="Times New Roman" charset="0"/>
              <a:ea typeface="Times New Roman" charset="0"/>
              <a:cs typeface="Times New Roman" charset="0"/>
            </a:rPr>
            <a:t>62, 279 CT reports</a:t>
          </a:r>
          <a:endParaRPr lang="en-US" sz="3000" kern="1200" dirty="0">
            <a:latin typeface="Times New Roman" charset="0"/>
            <a:ea typeface="Times New Roman" charset="0"/>
            <a:cs typeface="Times New Roman" charset="0"/>
          </a:endParaRPr>
        </a:p>
      </dsp:txBody>
      <dsp:txXfrm>
        <a:off x="853138" y="1384909"/>
        <a:ext cx="2537619" cy="1691746"/>
      </dsp:txXfrm>
    </dsp:sp>
    <dsp:sp modelId="{86746660-483B-C64E-BB9E-4537AC9F059D}">
      <dsp:nvSpPr>
        <dsp:cNvPr id="0" name=""/>
        <dsp:cNvSpPr/>
      </dsp:nvSpPr>
      <dsp:spPr>
        <a:xfrm>
          <a:off x="3813694" y="1384909"/>
          <a:ext cx="4229365" cy="1691746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015" tIns="40005" rIns="40005" bIns="40005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latin typeface="Times New Roman" charset="0"/>
              <a:ea typeface="Times New Roman" charset="0"/>
              <a:cs typeface="Times New Roman" charset="0"/>
            </a:rPr>
            <a:t>Search for the term “myelolipoma”</a:t>
          </a:r>
          <a:endParaRPr lang="en-US" sz="3000" kern="1200" dirty="0">
            <a:latin typeface="Times New Roman" charset="0"/>
            <a:ea typeface="Times New Roman" charset="0"/>
            <a:cs typeface="Times New Roman" charset="0"/>
          </a:endParaRPr>
        </a:p>
      </dsp:txBody>
      <dsp:txXfrm>
        <a:off x="4659567" y="1384909"/>
        <a:ext cx="2537619" cy="1691746"/>
      </dsp:txXfrm>
    </dsp:sp>
    <dsp:sp modelId="{86813C3A-7768-6044-A79A-875DB5495C6B}">
      <dsp:nvSpPr>
        <dsp:cNvPr id="0" name=""/>
        <dsp:cNvSpPr/>
      </dsp:nvSpPr>
      <dsp:spPr>
        <a:xfrm>
          <a:off x="11433817" y="1444425"/>
          <a:ext cx="4229365" cy="1691746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015" tIns="40005" rIns="40005" bIns="40005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latin typeface="Times New Roman" charset="0"/>
              <a:ea typeface="Times New Roman" charset="0"/>
              <a:cs typeface="Times New Roman" charset="0"/>
            </a:rPr>
            <a:t>155 adrenal myelolipomas included in study</a:t>
          </a:r>
          <a:endParaRPr lang="en-US" sz="3000" kern="1200" dirty="0">
            <a:latin typeface="Times New Roman" charset="0"/>
            <a:ea typeface="Times New Roman" charset="0"/>
            <a:cs typeface="Times New Roman" charset="0"/>
          </a:endParaRPr>
        </a:p>
      </dsp:txBody>
      <dsp:txXfrm>
        <a:off x="12279690" y="1444425"/>
        <a:ext cx="2537619" cy="1691746"/>
      </dsp:txXfrm>
    </dsp:sp>
    <dsp:sp modelId="{3C9FE072-E3C3-4F5E-A999-69C26549D46D}">
      <dsp:nvSpPr>
        <dsp:cNvPr id="0" name=""/>
        <dsp:cNvSpPr/>
      </dsp:nvSpPr>
      <dsp:spPr>
        <a:xfrm>
          <a:off x="7656495" y="1408610"/>
          <a:ext cx="4229365" cy="1691746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015" tIns="40005" rIns="40005" bIns="40005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latin typeface="Times New Roman" charset="0"/>
              <a:ea typeface="Times New Roman" charset="0"/>
              <a:cs typeface="Times New Roman" charset="0"/>
            </a:rPr>
            <a:t>Review of CT to confirm tumor &gt; 1 cm</a:t>
          </a:r>
          <a:endParaRPr lang="en-US" sz="3000" kern="1200" dirty="0">
            <a:latin typeface="Times New Roman" charset="0"/>
            <a:ea typeface="Times New Roman" charset="0"/>
            <a:cs typeface="Times New Roman" charset="0"/>
          </a:endParaRPr>
        </a:p>
      </dsp:txBody>
      <dsp:txXfrm>
        <a:off x="8502368" y="1408610"/>
        <a:ext cx="2537619" cy="16917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0E1330-F18B-DF4E-A02F-50F65CE0C17C}">
      <dsp:nvSpPr>
        <dsp:cNvPr id="0" name=""/>
        <dsp:cNvSpPr/>
      </dsp:nvSpPr>
      <dsp:spPr>
        <a:xfrm>
          <a:off x="0" y="11313939"/>
          <a:ext cx="15354303" cy="37134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928" tIns="312928" rIns="312928" bIns="312928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1" kern="1200" dirty="0" smtClean="0">
              <a:latin typeface="Times New Roman" charset="0"/>
              <a:ea typeface="Times New Roman" charset="0"/>
              <a:cs typeface="Times New Roman" charset="0"/>
            </a:rPr>
            <a:t>Endocrine Disorders Found</a:t>
          </a:r>
          <a:endParaRPr lang="en-US" sz="4400" b="1" kern="1200" dirty="0">
            <a:latin typeface="Times New Roman" charset="0"/>
            <a:ea typeface="Times New Roman" charset="0"/>
            <a:cs typeface="Times New Roman" charset="0"/>
          </a:endParaRPr>
        </a:p>
      </dsp:txBody>
      <dsp:txXfrm>
        <a:off x="0" y="11313939"/>
        <a:ext cx="15354303" cy="2005283"/>
      </dsp:txXfrm>
    </dsp:sp>
    <dsp:sp modelId="{1151A8E2-AA30-364B-BD2E-392FFDA381FC}">
      <dsp:nvSpPr>
        <dsp:cNvPr id="0" name=""/>
        <dsp:cNvSpPr/>
      </dsp:nvSpPr>
      <dsp:spPr>
        <a:xfrm>
          <a:off x="0" y="13244952"/>
          <a:ext cx="7677151" cy="170820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2928" tIns="55880" rIns="312928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1" kern="1200" dirty="0" smtClean="0">
              <a:latin typeface="Times New Roman" charset="0"/>
              <a:ea typeface="Times New Roman" charset="0"/>
              <a:cs typeface="Times New Roman" charset="0"/>
            </a:rPr>
            <a:t>1 Primary Aldosteronism</a:t>
          </a:r>
          <a:endParaRPr lang="en-US" sz="4400" b="1" kern="1200" dirty="0">
            <a:latin typeface="Times New Roman" charset="0"/>
            <a:ea typeface="Times New Roman" charset="0"/>
            <a:cs typeface="Times New Roman" charset="0"/>
          </a:endParaRPr>
        </a:p>
      </dsp:txBody>
      <dsp:txXfrm>
        <a:off x="0" y="13244952"/>
        <a:ext cx="7677151" cy="1708204"/>
      </dsp:txXfrm>
    </dsp:sp>
    <dsp:sp modelId="{7DDBEE5C-A1B8-D84C-93E6-2D51B73ED807}">
      <dsp:nvSpPr>
        <dsp:cNvPr id="0" name=""/>
        <dsp:cNvSpPr/>
      </dsp:nvSpPr>
      <dsp:spPr>
        <a:xfrm>
          <a:off x="7677151" y="13244952"/>
          <a:ext cx="7677151" cy="170820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2928" tIns="55880" rIns="312928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1" kern="1200" dirty="0" smtClean="0">
              <a:latin typeface="Times New Roman" charset="0"/>
              <a:ea typeface="Times New Roman" charset="0"/>
              <a:cs typeface="Times New Roman" charset="0"/>
            </a:rPr>
            <a:t>2 </a:t>
          </a:r>
          <a:r>
            <a:rPr lang="en-US" sz="4400" b="1" kern="1200" dirty="0" err="1" smtClean="0">
              <a:latin typeface="Times New Roman" charset="0"/>
              <a:ea typeface="Times New Roman" charset="0"/>
              <a:cs typeface="Times New Roman" charset="0"/>
            </a:rPr>
            <a:t>Cushings</a:t>
          </a:r>
          <a:r>
            <a:rPr lang="en-US" sz="4400" b="1" kern="1200" dirty="0" smtClean="0">
              <a:latin typeface="Times New Roman" charset="0"/>
              <a:ea typeface="Times New Roman" charset="0"/>
              <a:cs typeface="Times New Roman" charset="0"/>
            </a:rPr>
            <a:t> Syndrome</a:t>
          </a:r>
          <a:endParaRPr lang="en-US" sz="4400" b="1" kern="1200" dirty="0">
            <a:latin typeface="Times New Roman" charset="0"/>
            <a:ea typeface="Times New Roman" charset="0"/>
            <a:cs typeface="Times New Roman" charset="0"/>
          </a:endParaRPr>
        </a:p>
      </dsp:txBody>
      <dsp:txXfrm>
        <a:off x="7677151" y="13244952"/>
        <a:ext cx="7677151" cy="1708204"/>
      </dsp:txXfrm>
    </dsp:sp>
    <dsp:sp modelId="{FB07D63E-F662-4A45-A618-DB74F2D55938}">
      <dsp:nvSpPr>
        <dsp:cNvPr id="0" name=""/>
        <dsp:cNvSpPr/>
      </dsp:nvSpPr>
      <dsp:spPr>
        <a:xfrm rot="10800000">
          <a:off x="0" y="5658297"/>
          <a:ext cx="15354303" cy="571134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928" tIns="312928" rIns="312928" bIns="312928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1" kern="1200" dirty="0" smtClean="0">
              <a:latin typeface="Times New Roman" charset="0"/>
              <a:ea typeface="Times New Roman" charset="0"/>
              <a:cs typeface="Times New Roman" charset="0"/>
            </a:rPr>
            <a:t>Underwent Evaluation for Endocrine Function</a:t>
          </a:r>
          <a:endParaRPr lang="en-US" sz="4400" b="1" kern="1200" dirty="0">
            <a:latin typeface="Times New Roman" charset="0"/>
            <a:ea typeface="Times New Roman" charset="0"/>
            <a:cs typeface="Times New Roman" charset="0"/>
          </a:endParaRPr>
        </a:p>
      </dsp:txBody>
      <dsp:txXfrm rot="-10800000">
        <a:off x="0" y="5658297"/>
        <a:ext cx="15354303" cy="2004681"/>
      </dsp:txXfrm>
    </dsp:sp>
    <dsp:sp modelId="{57CB3D32-DBEC-8B4E-AEB6-14FCCF52F3BF}">
      <dsp:nvSpPr>
        <dsp:cNvPr id="0" name=""/>
        <dsp:cNvSpPr/>
      </dsp:nvSpPr>
      <dsp:spPr>
        <a:xfrm>
          <a:off x="0" y="7662979"/>
          <a:ext cx="15354303" cy="170769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2928" tIns="55880" rIns="312928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1" kern="1200" dirty="0" smtClean="0">
              <a:latin typeface="Times New Roman" charset="0"/>
              <a:ea typeface="Times New Roman" charset="0"/>
              <a:cs typeface="Times New Roman" charset="0"/>
            </a:rPr>
            <a:t>17 patients </a:t>
          </a:r>
          <a:endParaRPr lang="en-US" sz="4400" b="1" kern="1200" dirty="0">
            <a:latin typeface="Times New Roman" charset="0"/>
            <a:ea typeface="Times New Roman" charset="0"/>
            <a:cs typeface="Times New Roman" charset="0"/>
          </a:endParaRPr>
        </a:p>
      </dsp:txBody>
      <dsp:txXfrm>
        <a:off x="0" y="7662979"/>
        <a:ext cx="15354303" cy="1707691"/>
      </dsp:txXfrm>
    </dsp:sp>
    <dsp:sp modelId="{5B244F00-BD80-DF45-B82B-E32FD42EB56A}">
      <dsp:nvSpPr>
        <dsp:cNvPr id="0" name=""/>
        <dsp:cNvSpPr/>
      </dsp:nvSpPr>
      <dsp:spPr>
        <a:xfrm rot="10800000">
          <a:off x="0" y="100834"/>
          <a:ext cx="15354303" cy="571134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928" tIns="312928" rIns="312928" bIns="312928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1" kern="1200" dirty="0" smtClean="0">
              <a:latin typeface="Times New Roman" charset="0"/>
              <a:ea typeface="Times New Roman" charset="0"/>
              <a:cs typeface="Times New Roman" charset="0"/>
            </a:rPr>
            <a:t>Adrenal Myelolipomas on Computed Tomography</a:t>
          </a:r>
          <a:endParaRPr lang="en-US" sz="4400" b="1" kern="1200" dirty="0">
            <a:latin typeface="Times New Roman" charset="0"/>
            <a:ea typeface="Times New Roman" charset="0"/>
            <a:cs typeface="Times New Roman" charset="0"/>
          </a:endParaRPr>
        </a:p>
      </dsp:txBody>
      <dsp:txXfrm rot="-10800000">
        <a:off x="0" y="100834"/>
        <a:ext cx="15354303" cy="2004681"/>
      </dsp:txXfrm>
    </dsp:sp>
    <dsp:sp modelId="{6754BD3B-EF24-EF4B-90B9-59FCE2DFA5B2}">
      <dsp:nvSpPr>
        <dsp:cNvPr id="0" name=""/>
        <dsp:cNvSpPr/>
      </dsp:nvSpPr>
      <dsp:spPr>
        <a:xfrm>
          <a:off x="0" y="2007338"/>
          <a:ext cx="15354303" cy="170769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2928" tIns="55880" rIns="312928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1" kern="1200" dirty="0" smtClean="0">
              <a:latin typeface="Times New Roman" charset="0"/>
              <a:ea typeface="Times New Roman" charset="0"/>
              <a:cs typeface="Times New Roman" charset="0"/>
            </a:rPr>
            <a:t>150 Patients</a:t>
          </a:r>
          <a:endParaRPr lang="en-US" sz="4400" b="1" kern="1200" dirty="0">
            <a:latin typeface="Times New Roman" charset="0"/>
            <a:ea typeface="Times New Roman" charset="0"/>
            <a:cs typeface="Times New Roman" charset="0"/>
          </a:endParaRPr>
        </a:p>
      </dsp:txBody>
      <dsp:txXfrm>
        <a:off x="0" y="2007338"/>
        <a:ext cx="15354303" cy="17076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0.01376</cdr:x>
      <cdr:y>0.01625</cdr:y>
    </cdr:from>
    <cdr:to>
      <cdr:x>0.06881</cdr:x>
      <cdr:y>0.14524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8601" y="11517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4400" dirty="0">
              <a:latin typeface="Times New Roman" charset="0"/>
              <a:ea typeface="Times New Roman" charset="0"/>
              <a:cs typeface="Times New Roman" charset="0"/>
            </a:rPr>
            <a:t>n</a:t>
          </a:r>
          <a:r>
            <a:rPr lang="en-US" sz="4400" dirty="0" smtClean="0">
              <a:latin typeface="Times New Roman" charset="0"/>
              <a:ea typeface="Times New Roman" charset="0"/>
              <a:cs typeface="Times New Roman" charset="0"/>
            </a:rPr>
            <a:t>=150</a:t>
          </a:r>
          <a:endParaRPr lang="en-US" sz="4400" dirty="0">
            <a:latin typeface="Times New Roman" charset="0"/>
            <a:ea typeface="Times New Roman" charset="0"/>
            <a:cs typeface="Times New Roman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08BB4F-D726-4421-836A-076B30C4D33D}" type="datetimeFigureOut">
              <a:rPr lang="en-US" smtClean="0"/>
              <a:t>2/14/17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9286AD-F272-4C21-B9B3-C8B0E202A1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819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120640" rtl="0" eaLnBrk="1" latinLnBrk="0" hangingPunct="1">
      <a:defRPr sz="6700" kern="1200">
        <a:solidFill>
          <a:schemeClr val="tx1"/>
        </a:solidFill>
        <a:latin typeface="+mn-lt"/>
        <a:ea typeface="+mn-ea"/>
        <a:cs typeface="+mn-cs"/>
      </a:defRPr>
    </a:lvl1pPr>
    <a:lvl2pPr marL="2560320" algn="l" defTabSz="5120640" rtl="0" eaLnBrk="1" latinLnBrk="0" hangingPunct="1">
      <a:defRPr sz="6700" kern="1200">
        <a:solidFill>
          <a:schemeClr val="tx1"/>
        </a:solidFill>
        <a:latin typeface="+mn-lt"/>
        <a:ea typeface="+mn-ea"/>
        <a:cs typeface="+mn-cs"/>
      </a:defRPr>
    </a:lvl2pPr>
    <a:lvl3pPr marL="5120640" algn="l" defTabSz="5120640" rtl="0" eaLnBrk="1" latinLnBrk="0" hangingPunct="1">
      <a:defRPr sz="6700" kern="1200">
        <a:solidFill>
          <a:schemeClr val="tx1"/>
        </a:solidFill>
        <a:latin typeface="+mn-lt"/>
        <a:ea typeface="+mn-ea"/>
        <a:cs typeface="+mn-cs"/>
      </a:defRPr>
    </a:lvl3pPr>
    <a:lvl4pPr marL="7680960" algn="l" defTabSz="5120640" rtl="0" eaLnBrk="1" latinLnBrk="0" hangingPunct="1">
      <a:defRPr sz="6700" kern="1200">
        <a:solidFill>
          <a:schemeClr val="tx1"/>
        </a:solidFill>
        <a:latin typeface="+mn-lt"/>
        <a:ea typeface="+mn-ea"/>
        <a:cs typeface="+mn-cs"/>
      </a:defRPr>
    </a:lvl4pPr>
    <a:lvl5pPr marL="10241280" algn="l" defTabSz="5120640" rtl="0" eaLnBrk="1" latinLnBrk="0" hangingPunct="1">
      <a:defRPr sz="6700" kern="1200">
        <a:solidFill>
          <a:schemeClr val="tx1"/>
        </a:solidFill>
        <a:latin typeface="+mn-lt"/>
        <a:ea typeface="+mn-ea"/>
        <a:cs typeface="+mn-cs"/>
      </a:defRPr>
    </a:lvl5pPr>
    <a:lvl6pPr marL="12801600" algn="l" defTabSz="5120640" rtl="0" eaLnBrk="1" latinLnBrk="0" hangingPunct="1">
      <a:defRPr sz="6700" kern="1200">
        <a:solidFill>
          <a:schemeClr val="tx1"/>
        </a:solidFill>
        <a:latin typeface="+mn-lt"/>
        <a:ea typeface="+mn-ea"/>
        <a:cs typeface="+mn-cs"/>
      </a:defRPr>
    </a:lvl6pPr>
    <a:lvl7pPr marL="15361920" algn="l" defTabSz="5120640" rtl="0" eaLnBrk="1" latinLnBrk="0" hangingPunct="1">
      <a:defRPr sz="6700" kern="1200">
        <a:solidFill>
          <a:schemeClr val="tx1"/>
        </a:solidFill>
        <a:latin typeface="+mn-lt"/>
        <a:ea typeface="+mn-ea"/>
        <a:cs typeface="+mn-cs"/>
      </a:defRPr>
    </a:lvl7pPr>
    <a:lvl8pPr marL="17922240" algn="l" defTabSz="5120640" rtl="0" eaLnBrk="1" latinLnBrk="0" hangingPunct="1">
      <a:defRPr sz="6700" kern="1200">
        <a:solidFill>
          <a:schemeClr val="tx1"/>
        </a:solidFill>
        <a:latin typeface="+mn-lt"/>
        <a:ea typeface="+mn-ea"/>
        <a:cs typeface="+mn-cs"/>
      </a:defRPr>
    </a:lvl8pPr>
    <a:lvl9pPr marL="20482560" algn="l" defTabSz="5120640" rtl="0" eaLnBrk="1" latinLnBrk="0" hangingPunct="1">
      <a:defRPr sz="6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F26470-1F13-4F86-BE97-A8EDCF49E7B2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89375" y="8685213"/>
            <a:ext cx="2967038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73" tIns="5487" rIns="10973" bIns="5487" anchor="b"/>
          <a:lstStyle>
            <a:lvl1pPr defTabSz="107950">
              <a:defRPr>
                <a:solidFill>
                  <a:schemeClr val="tx1"/>
                </a:solidFill>
                <a:latin typeface="Arial" charset="0"/>
              </a:defRPr>
            </a:lvl1pPr>
            <a:lvl2pPr marL="22545675" indent="-22272625" defTabSz="107950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 marL="21464588" indent="-20650200" defTabSz="107950">
              <a:defRPr>
                <a:solidFill>
                  <a:schemeClr val="tx1"/>
                </a:solidFill>
                <a:latin typeface="Arial" charset="0"/>
              </a:defRPr>
            </a:lvl4pPr>
            <a:lvl5pPr marL="21737638" indent="-20650200" defTabSz="107950">
              <a:defRPr>
                <a:solidFill>
                  <a:schemeClr val="tx1"/>
                </a:solidFill>
                <a:latin typeface="Arial" charset="0"/>
              </a:defRPr>
            </a:lvl5pPr>
            <a:lvl6pPr marL="22194838" indent="-20650200" defTabSz="1079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652038" indent="-20650200" defTabSz="1079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3109238" indent="-20650200" defTabSz="1079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3566438" indent="-20650200" defTabSz="1079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0" hangingPunct="0"/>
            <a:fld id="{C5A90E8A-E697-45F8-8BC5-2832C06D6B5E}" type="slidenum">
              <a:rPr lang="en-US" sz="100">
                <a:latin typeface="Times New Roman" pitchFamily="18" charset="0"/>
                <a:ea typeface="ＭＳ Ｐゴシック" charset="-128"/>
              </a:rPr>
              <a:pPr algn="r" eaLnBrk="0" hangingPunct="0"/>
              <a:t>1</a:t>
            </a:fld>
            <a:endParaRPr lang="en-US" sz="100" dirty="0"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695325"/>
            <a:ext cx="4548188" cy="3411538"/>
          </a:xfrm>
          <a:ln cap="flat"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333875"/>
            <a:ext cx="5037138" cy="4127500"/>
          </a:xfrm>
        </p:spPr>
        <p:txBody>
          <a:bodyPr lIns="10973" tIns="5487" rIns="10973" bIns="5487"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11930383"/>
            <a:ext cx="43525440" cy="82321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960" y="21762720"/>
            <a:ext cx="35844480" cy="98145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680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41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0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22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482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5180-0034-49C9-A69E-AB06A1E038D9}" type="datetimeFigureOut">
              <a:rPr lang="en-US" smtClean="0"/>
              <a:t>2/14/17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3DBA-1362-4747-8F96-E97E00F47D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968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5180-0034-49C9-A69E-AB06A1E038D9}" type="datetimeFigureOut">
              <a:rPr lang="en-US" smtClean="0"/>
              <a:t>2/14/17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3DBA-1362-4747-8F96-E97E00F47D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361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124640" y="1537976"/>
            <a:ext cx="11521440" cy="3276854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320" y="1537976"/>
            <a:ext cx="33710880" cy="3276854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5180-0034-49C9-A69E-AB06A1E038D9}" type="datetimeFigureOut">
              <a:rPr lang="en-US" smtClean="0"/>
              <a:t>2/14/17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3DBA-1362-4747-8F96-E97E00F47D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309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5180-0034-49C9-A69E-AB06A1E038D9}" type="datetimeFigureOut">
              <a:rPr lang="en-US" smtClean="0"/>
              <a:t>2/14/17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3DBA-1362-4747-8F96-E97E00F47D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888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3" y="24678643"/>
            <a:ext cx="43525440" cy="7627620"/>
          </a:xfrm>
        </p:spPr>
        <p:txBody>
          <a:bodyPr anchor="t"/>
          <a:lstStyle>
            <a:lvl1pPr algn="l">
              <a:defRPr sz="22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3" y="16277596"/>
            <a:ext cx="43525440" cy="8401047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0320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2064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68096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4pPr>
            <a:lvl5pPr marL="1024128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5pPr>
            <a:lvl6pPr marL="1280160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6pPr>
            <a:lvl7pPr marL="1536192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7pPr>
            <a:lvl8pPr marL="1792224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8pPr>
            <a:lvl9pPr marL="2048256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5180-0034-49C9-A69E-AB06A1E038D9}" type="datetimeFigureOut">
              <a:rPr lang="en-US" smtClean="0"/>
              <a:t>2/14/17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3DBA-1362-4747-8F96-E97E00F47D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330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0320" y="8961123"/>
            <a:ext cx="22616160" cy="25345393"/>
          </a:xfrm>
        </p:spPr>
        <p:txBody>
          <a:bodyPr/>
          <a:lstStyle>
            <a:lvl1pPr>
              <a:defRPr sz="15700"/>
            </a:lvl1pPr>
            <a:lvl2pPr>
              <a:defRPr sz="134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29920" y="8961123"/>
            <a:ext cx="22616160" cy="25345393"/>
          </a:xfrm>
        </p:spPr>
        <p:txBody>
          <a:bodyPr/>
          <a:lstStyle>
            <a:lvl1pPr>
              <a:defRPr sz="15700"/>
            </a:lvl1pPr>
            <a:lvl2pPr>
              <a:defRPr sz="134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5180-0034-49C9-A69E-AB06A1E038D9}" type="datetimeFigureOut">
              <a:rPr lang="en-US" smtClean="0"/>
              <a:t>2/14/17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3DBA-1362-4747-8F96-E97E00F47D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89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0" y="8596633"/>
            <a:ext cx="22625053" cy="3582667"/>
          </a:xfrm>
        </p:spPr>
        <p:txBody>
          <a:bodyPr anchor="b"/>
          <a:lstStyle>
            <a:lvl1pPr marL="0" indent="0">
              <a:buNone/>
              <a:defRPr sz="1340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100" b="1"/>
            </a:lvl3pPr>
            <a:lvl4pPr marL="7680960" indent="0">
              <a:buNone/>
              <a:defRPr sz="9000" b="1"/>
            </a:lvl4pPr>
            <a:lvl5pPr marL="10241280" indent="0">
              <a:buNone/>
              <a:defRPr sz="9000" b="1"/>
            </a:lvl5pPr>
            <a:lvl6pPr marL="12801600" indent="0">
              <a:buNone/>
              <a:defRPr sz="9000" b="1"/>
            </a:lvl6pPr>
            <a:lvl7pPr marL="15361920" indent="0">
              <a:buNone/>
              <a:defRPr sz="9000" b="1"/>
            </a:lvl7pPr>
            <a:lvl8pPr marL="17922240" indent="0">
              <a:buNone/>
              <a:defRPr sz="9000" b="1"/>
            </a:lvl8pPr>
            <a:lvl9pPr marL="20482560" indent="0">
              <a:buNone/>
              <a:defRPr sz="9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320" y="12179300"/>
            <a:ext cx="22625053" cy="22127213"/>
          </a:xfrm>
        </p:spPr>
        <p:txBody>
          <a:bodyPr/>
          <a:lstStyle>
            <a:lvl1pPr>
              <a:defRPr sz="134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143" y="8596633"/>
            <a:ext cx="22633940" cy="3582667"/>
          </a:xfrm>
        </p:spPr>
        <p:txBody>
          <a:bodyPr anchor="b"/>
          <a:lstStyle>
            <a:lvl1pPr marL="0" indent="0">
              <a:buNone/>
              <a:defRPr sz="1340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100" b="1"/>
            </a:lvl3pPr>
            <a:lvl4pPr marL="7680960" indent="0">
              <a:buNone/>
              <a:defRPr sz="9000" b="1"/>
            </a:lvl4pPr>
            <a:lvl5pPr marL="10241280" indent="0">
              <a:buNone/>
              <a:defRPr sz="9000" b="1"/>
            </a:lvl5pPr>
            <a:lvl6pPr marL="12801600" indent="0">
              <a:buNone/>
              <a:defRPr sz="9000" b="1"/>
            </a:lvl6pPr>
            <a:lvl7pPr marL="15361920" indent="0">
              <a:buNone/>
              <a:defRPr sz="9000" b="1"/>
            </a:lvl7pPr>
            <a:lvl8pPr marL="17922240" indent="0">
              <a:buNone/>
              <a:defRPr sz="9000" b="1"/>
            </a:lvl8pPr>
            <a:lvl9pPr marL="20482560" indent="0">
              <a:buNone/>
              <a:defRPr sz="9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143" y="12179300"/>
            <a:ext cx="22633940" cy="22127213"/>
          </a:xfrm>
        </p:spPr>
        <p:txBody>
          <a:bodyPr/>
          <a:lstStyle>
            <a:lvl1pPr>
              <a:defRPr sz="134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5180-0034-49C9-A69E-AB06A1E038D9}" type="datetimeFigureOut">
              <a:rPr lang="en-US" smtClean="0"/>
              <a:t>2/14/17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3DBA-1362-4747-8F96-E97E00F47D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748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5180-0034-49C9-A69E-AB06A1E038D9}" type="datetimeFigureOut">
              <a:rPr lang="en-US" smtClean="0"/>
              <a:t>2/14/17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3DBA-1362-4747-8F96-E97E00F47D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613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5180-0034-49C9-A69E-AB06A1E038D9}" type="datetimeFigureOut">
              <a:rPr lang="en-US" smtClean="0"/>
              <a:t>2/14/17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3DBA-1362-4747-8F96-E97E00F47D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08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3" y="1529080"/>
            <a:ext cx="16846553" cy="6507480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20280" y="1529083"/>
            <a:ext cx="28625800" cy="32777433"/>
          </a:xfrm>
        </p:spPr>
        <p:txBody>
          <a:bodyPr/>
          <a:lstStyle>
            <a:lvl1pPr>
              <a:defRPr sz="17900"/>
            </a:lvl1pPr>
            <a:lvl2pPr>
              <a:defRPr sz="15700"/>
            </a:lvl2pPr>
            <a:lvl3pPr>
              <a:defRPr sz="134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3" y="8036563"/>
            <a:ext cx="16846553" cy="26269953"/>
          </a:xfrm>
        </p:spPr>
        <p:txBody>
          <a:bodyPr/>
          <a:lstStyle>
            <a:lvl1pPr marL="0" indent="0">
              <a:buNone/>
              <a:defRPr sz="7800"/>
            </a:lvl1pPr>
            <a:lvl2pPr marL="2560320" indent="0">
              <a:buNone/>
              <a:defRPr sz="6700"/>
            </a:lvl2pPr>
            <a:lvl3pPr marL="5120640" indent="0">
              <a:buNone/>
              <a:defRPr sz="5600"/>
            </a:lvl3pPr>
            <a:lvl4pPr marL="7680960" indent="0">
              <a:buNone/>
              <a:defRPr sz="5000"/>
            </a:lvl4pPr>
            <a:lvl5pPr marL="10241280" indent="0">
              <a:buNone/>
              <a:defRPr sz="5000"/>
            </a:lvl5pPr>
            <a:lvl6pPr marL="12801600" indent="0">
              <a:buNone/>
              <a:defRPr sz="5000"/>
            </a:lvl6pPr>
            <a:lvl7pPr marL="15361920" indent="0">
              <a:buNone/>
              <a:defRPr sz="5000"/>
            </a:lvl7pPr>
            <a:lvl8pPr marL="17922240" indent="0">
              <a:buNone/>
              <a:defRPr sz="5000"/>
            </a:lvl8pPr>
            <a:lvl9pPr marL="20482560" indent="0">
              <a:buNone/>
              <a:defRPr sz="5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5180-0034-49C9-A69E-AB06A1E038D9}" type="datetimeFigureOut">
              <a:rPr lang="en-US" smtClean="0"/>
              <a:t>2/14/17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3DBA-1362-4747-8F96-E97E00F47D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15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813" y="26883360"/>
            <a:ext cx="30723840" cy="3173733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813" y="3431540"/>
            <a:ext cx="30723840" cy="23042880"/>
          </a:xfrm>
        </p:spPr>
        <p:txBody>
          <a:bodyPr/>
          <a:lstStyle>
            <a:lvl1pPr marL="0" indent="0">
              <a:buNone/>
              <a:defRPr sz="17900"/>
            </a:lvl1pPr>
            <a:lvl2pPr marL="2560320" indent="0">
              <a:buNone/>
              <a:defRPr sz="15700"/>
            </a:lvl2pPr>
            <a:lvl3pPr marL="5120640" indent="0">
              <a:buNone/>
              <a:defRPr sz="13400"/>
            </a:lvl3pPr>
            <a:lvl4pPr marL="7680960" indent="0">
              <a:buNone/>
              <a:defRPr sz="11200"/>
            </a:lvl4pPr>
            <a:lvl5pPr marL="10241280" indent="0">
              <a:buNone/>
              <a:defRPr sz="11200"/>
            </a:lvl5pPr>
            <a:lvl6pPr marL="12801600" indent="0">
              <a:buNone/>
              <a:defRPr sz="11200"/>
            </a:lvl6pPr>
            <a:lvl7pPr marL="15361920" indent="0">
              <a:buNone/>
              <a:defRPr sz="11200"/>
            </a:lvl7pPr>
            <a:lvl8pPr marL="17922240" indent="0">
              <a:buNone/>
              <a:defRPr sz="11200"/>
            </a:lvl8pPr>
            <a:lvl9pPr marL="20482560" indent="0">
              <a:buNone/>
              <a:defRPr sz="112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813" y="30057093"/>
            <a:ext cx="30723840" cy="4507227"/>
          </a:xfrm>
        </p:spPr>
        <p:txBody>
          <a:bodyPr/>
          <a:lstStyle>
            <a:lvl1pPr marL="0" indent="0">
              <a:buNone/>
              <a:defRPr sz="7800"/>
            </a:lvl1pPr>
            <a:lvl2pPr marL="2560320" indent="0">
              <a:buNone/>
              <a:defRPr sz="6700"/>
            </a:lvl2pPr>
            <a:lvl3pPr marL="5120640" indent="0">
              <a:buNone/>
              <a:defRPr sz="5600"/>
            </a:lvl3pPr>
            <a:lvl4pPr marL="7680960" indent="0">
              <a:buNone/>
              <a:defRPr sz="5000"/>
            </a:lvl4pPr>
            <a:lvl5pPr marL="10241280" indent="0">
              <a:buNone/>
              <a:defRPr sz="5000"/>
            </a:lvl5pPr>
            <a:lvl6pPr marL="12801600" indent="0">
              <a:buNone/>
              <a:defRPr sz="5000"/>
            </a:lvl6pPr>
            <a:lvl7pPr marL="15361920" indent="0">
              <a:buNone/>
              <a:defRPr sz="5000"/>
            </a:lvl7pPr>
            <a:lvl8pPr marL="17922240" indent="0">
              <a:buNone/>
              <a:defRPr sz="5000"/>
            </a:lvl8pPr>
            <a:lvl9pPr marL="20482560" indent="0">
              <a:buNone/>
              <a:defRPr sz="5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5180-0034-49C9-A69E-AB06A1E038D9}" type="datetimeFigureOut">
              <a:rPr lang="en-US" smtClean="0"/>
              <a:t>2/14/17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3DBA-1362-4747-8F96-E97E00F47D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792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60320" y="1537973"/>
            <a:ext cx="46085760" cy="6400800"/>
          </a:xfrm>
          <a:prstGeom prst="rect">
            <a:avLst/>
          </a:prstGeom>
        </p:spPr>
        <p:txBody>
          <a:bodyPr vert="horz" lIns="512064" tIns="256032" rIns="512064" bIns="25603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0" y="8961123"/>
            <a:ext cx="46085760" cy="25345393"/>
          </a:xfrm>
          <a:prstGeom prst="rect">
            <a:avLst/>
          </a:prstGeom>
        </p:spPr>
        <p:txBody>
          <a:bodyPr vert="horz" lIns="512064" tIns="256032" rIns="512064" bIns="25603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60320" y="35595563"/>
            <a:ext cx="11948160" cy="2044700"/>
          </a:xfrm>
          <a:prstGeom prst="rect">
            <a:avLst/>
          </a:prstGeom>
        </p:spPr>
        <p:txBody>
          <a:bodyPr vert="horz" lIns="512064" tIns="256032" rIns="512064" bIns="256032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5180-0034-49C9-A69E-AB06A1E038D9}" type="datetimeFigureOut">
              <a:rPr lang="en-US" smtClean="0"/>
              <a:t>2/14/17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95520" y="35595563"/>
            <a:ext cx="16215360" cy="2044700"/>
          </a:xfrm>
          <a:prstGeom prst="rect">
            <a:avLst/>
          </a:prstGeom>
        </p:spPr>
        <p:txBody>
          <a:bodyPr vert="horz" lIns="512064" tIns="256032" rIns="512064" bIns="256032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697920" y="35595563"/>
            <a:ext cx="11948160" cy="2044700"/>
          </a:xfrm>
          <a:prstGeom prst="rect">
            <a:avLst/>
          </a:prstGeom>
        </p:spPr>
        <p:txBody>
          <a:bodyPr vert="horz" lIns="512064" tIns="256032" rIns="512064" bIns="256032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13DBA-1362-4747-8F96-E97E00F47D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081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20640" rtl="0" eaLnBrk="1" latinLnBrk="0" hangingPunct="1">
        <a:spcBef>
          <a:spcPct val="0"/>
        </a:spcBef>
        <a:buNone/>
        <a:defRPr sz="2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0240" indent="-1920240" algn="l" defTabSz="5120640" rtl="0" eaLnBrk="1" latinLnBrk="0" hangingPunct="1">
        <a:spcBef>
          <a:spcPct val="20000"/>
        </a:spcBef>
        <a:buFont typeface="Arial" pitchFamily="34" charset="0"/>
        <a:buChar char="•"/>
        <a:defRPr sz="17900" kern="1200">
          <a:solidFill>
            <a:schemeClr val="tx1"/>
          </a:solidFill>
          <a:latin typeface="+mn-lt"/>
          <a:ea typeface="+mn-ea"/>
          <a:cs typeface="+mn-cs"/>
        </a:defRPr>
      </a:lvl1pPr>
      <a:lvl2pPr marL="4160520" indent="-1600200" algn="l" defTabSz="5120640" rtl="0" eaLnBrk="1" latinLnBrk="0" hangingPunct="1">
        <a:spcBef>
          <a:spcPct val="20000"/>
        </a:spcBef>
        <a:buFont typeface="Arial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0" indent="-1280160" algn="l" defTabSz="5120640" rtl="0" eaLnBrk="1" latinLnBrk="0" hangingPunct="1">
        <a:spcBef>
          <a:spcPct val="20000"/>
        </a:spcBef>
        <a:buFont typeface="Arial" pitchFamily="34" charset="0"/>
        <a:buChar char="•"/>
        <a:defRPr sz="13400" kern="1200">
          <a:solidFill>
            <a:schemeClr val="tx1"/>
          </a:solidFill>
          <a:latin typeface="+mn-lt"/>
          <a:ea typeface="+mn-ea"/>
          <a:cs typeface="+mn-cs"/>
        </a:defRPr>
      </a:lvl3pPr>
      <a:lvl4pPr marL="8961120" indent="-1280160" algn="l" defTabSz="5120640" rtl="0" eaLnBrk="1" latinLnBrk="0" hangingPunct="1">
        <a:spcBef>
          <a:spcPct val="20000"/>
        </a:spcBef>
        <a:buFont typeface="Arial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21440" indent="-1280160" algn="l" defTabSz="5120640" rtl="0" eaLnBrk="1" latinLnBrk="0" hangingPunct="1">
        <a:spcBef>
          <a:spcPct val="20000"/>
        </a:spcBef>
        <a:buFont typeface="Arial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081760" indent="-1280160" algn="l" defTabSz="5120640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642080" indent="-1280160" algn="l" defTabSz="5120640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0" indent="-1280160" algn="l" defTabSz="5120640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0" indent="-1280160" algn="l" defTabSz="5120640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2064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4128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0160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36192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2224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diagramData" Target="../diagrams/data2.xml"/><Relationship Id="rId12" Type="http://schemas.openxmlformats.org/officeDocument/2006/relationships/diagramLayout" Target="../diagrams/layout2.xml"/><Relationship Id="rId13" Type="http://schemas.openxmlformats.org/officeDocument/2006/relationships/diagramQuickStyle" Target="../diagrams/quickStyle2.xml"/><Relationship Id="rId14" Type="http://schemas.openxmlformats.org/officeDocument/2006/relationships/diagramColors" Target="../diagrams/colors2.xml"/><Relationship Id="rId15" Type="http://schemas.microsoft.com/office/2007/relationships/diagramDrawing" Target="../diagrams/drawing2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wmf"/><Relationship Id="rId4" Type="http://schemas.openxmlformats.org/officeDocument/2006/relationships/chart" Target="../charts/chart1.xml"/><Relationship Id="rId5" Type="http://schemas.openxmlformats.org/officeDocument/2006/relationships/chart" Target="../charts/chart2.xml"/><Relationship Id="rId6" Type="http://schemas.openxmlformats.org/officeDocument/2006/relationships/diagramData" Target="../diagrams/data1.xml"/><Relationship Id="rId7" Type="http://schemas.openxmlformats.org/officeDocument/2006/relationships/diagramLayout" Target="../diagrams/layout1.xml"/><Relationship Id="rId8" Type="http://schemas.openxmlformats.org/officeDocument/2006/relationships/diagramQuickStyle" Target="../diagrams/quickStyle1.xml"/><Relationship Id="rId9" Type="http://schemas.openxmlformats.org/officeDocument/2006/relationships/diagramColors" Target="../diagrams/colors1.xml"/><Relationship Id="rId10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998"/>
          <p:cNvSpPr>
            <a:spLocks noChangeArrowheads="1"/>
          </p:cNvSpPr>
          <p:nvPr/>
        </p:nvSpPr>
        <p:spPr bwMode="auto">
          <a:xfrm>
            <a:off x="0" y="3"/>
            <a:ext cx="51206400" cy="6311900"/>
          </a:xfrm>
          <a:prstGeom prst="rect">
            <a:avLst/>
          </a:prstGeom>
          <a:solidFill>
            <a:schemeClr val="bg2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lIns="97384" tIns="48692" rIns="97384" bIns="48692" anchor="ctr"/>
          <a:lstStyle/>
          <a:p>
            <a:pPr defTabSz="977329"/>
            <a:endParaRPr lang="en-US" sz="2800" dirty="0"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3631664" y="1488988"/>
            <a:ext cx="42466698" cy="3450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8017" tIns="49006" rIns="98017" bIns="49006">
            <a:spAutoFit/>
          </a:bodyPr>
          <a:lstStyle/>
          <a:p>
            <a:pPr marL="1946202" lvl="4" algn="ctr" defTabSz="977329">
              <a:lnSpc>
                <a:spcPct val="90000"/>
              </a:lnSpc>
              <a:spcBef>
                <a:spcPct val="20000"/>
              </a:spcBef>
            </a:pPr>
            <a:endParaRPr lang="en-US" sz="22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en-US" sz="11000" b="1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The </a:t>
            </a:r>
            <a:r>
              <a:rPr lang="en-US" sz="11000" b="1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adrenal myelolipoma: What do we really know?</a:t>
            </a:r>
            <a:endParaRPr lang="en-US" sz="110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1946202" lvl="4" algn="ctr" defTabSz="977329">
              <a:lnSpc>
                <a:spcPct val="90000"/>
              </a:lnSpc>
              <a:spcBef>
                <a:spcPct val="20000"/>
              </a:spcBef>
            </a:pPr>
            <a:r>
              <a:rPr lang="en-US" sz="4400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Obasi Mary, Wu Bing Ling and Michael J Campbell , MD</a:t>
            </a:r>
            <a:br>
              <a:rPr lang="en-US" sz="4400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n-US" sz="4400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University of California, Davis Medical Center</a:t>
            </a:r>
          </a:p>
        </p:txBody>
      </p:sp>
      <p:grpSp>
        <p:nvGrpSpPr>
          <p:cNvPr id="3077" name="Group 28"/>
          <p:cNvGrpSpPr>
            <a:grpSpLocks/>
          </p:cNvGrpSpPr>
          <p:nvPr/>
        </p:nvGrpSpPr>
        <p:grpSpPr bwMode="auto">
          <a:xfrm>
            <a:off x="115887" y="19006075"/>
            <a:ext cx="13139739" cy="8658634"/>
            <a:chOff x="311" y="6986"/>
            <a:chExt cx="7497" cy="4690"/>
          </a:xfrm>
        </p:grpSpPr>
        <p:sp>
          <p:nvSpPr>
            <p:cNvPr id="3078" name="Rectangle 26"/>
            <p:cNvSpPr>
              <a:spLocks noChangeArrowheads="1"/>
            </p:cNvSpPr>
            <p:nvPr/>
          </p:nvSpPr>
          <p:spPr bwMode="auto">
            <a:xfrm>
              <a:off x="724" y="6986"/>
              <a:ext cx="7084" cy="6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999" tIns="46000" rIns="91999" bIns="46000">
              <a:spAutoFit/>
            </a:bodyPr>
            <a:lstStyle/>
            <a:p>
              <a:pPr defTabSz="977329" eaLnBrk="0" hangingPunct="0"/>
              <a:endParaRPr lang="en-US" sz="3400" b="1" dirty="0">
                <a:solidFill>
                  <a:srgbClr val="800000"/>
                </a:solidFill>
                <a:latin typeface="Times New Roman" pitchFamily="18" charset="0"/>
                <a:ea typeface="ＭＳ Ｐゴシック" charset="-128"/>
              </a:endParaRPr>
            </a:p>
            <a:p>
              <a:pPr defTabSz="977329" eaLnBrk="0" hangingPunct="0"/>
              <a:endParaRPr lang="en-US" sz="3400" dirty="0"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3079" name="Rectangle 27"/>
            <p:cNvSpPr>
              <a:spLocks noChangeArrowheads="1"/>
            </p:cNvSpPr>
            <p:nvPr/>
          </p:nvSpPr>
          <p:spPr bwMode="auto">
            <a:xfrm>
              <a:off x="311" y="11392"/>
              <a:ext cx="679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999" tIns="46000" rIns="91999" bIns="46000">
              <a:spAutoFit/>
            </a:bodyPr>
            <a:lstStyle/>
            <a:p>
              <a:pPr marL="977329" lvl="2" defTabSz="977329" eaLnBrk="0" hangingPunct="0">
                <a:buFont typeface="Symbol" pitchFamily="18" charset="2"/>
                <a:buChar char="·"/>
              </a:pPr>
              <a:endParaRPr lang="en-GB" sz="2800" b="1" dirty="0">
                <a:latin typeface="Times New Roman" pitchFamily="18" charset="0"/>
                <a:ea typeface="ＭＳ Ｐゴシック" charset="-128"/>
              </a:endParaRPr>
            </a:p>
          </p:txBody>
        </p:sp>
      </p:grpSp>
      <p:sp>
        <p:nvSpPr>
          <p:cNvPr id="3080" name="Rectangle 69"/>
          <p:cNvSpPr>
            <a:spLocks noChangeArrowheads="1"/>
          </p:cNvSpPr>
          <p:nvPr/>
        </p:nvSpPr>
        <p:spPr bwMode="auto">
          <a:xfrm>
            <a:off x="19904075" y="9441922"/>
            <a:ext cx="19051" cy="7409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384" tIns="48692" rIns="97384" bIns="48692"/>
          <a:lstStyle/>
          <a:p>
            <a:pPr defTabSz="977329"/>
            <a:endParaRPr lang="en-US" sz="2800" dirty="0"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081" name="Rectangle 74"/>
          <p:cNvSpPr>
            <a:spLocks noChangeArrowheads="1"/>
          </p:cNvSpPr>
          <p:nvPr/>
        </p:nvSpPr>
        <p:spPr bwMode="auto">
          <a:xfrm>
            <a:off x="22385339" y="9441922"/>
            <a:ext cx="17461" cy="7409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384" tIns="48692" rIns="97384" bIns="48692"/>
          <a:lstStyle/>
          <a:p>
            <a:pPr defTabSz="977329"/>
            <a:endParaRPr lang="en-US" sz="2800" dirty="0"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082" name="Rectangle 79"/>
          <p:cNvSpPr>
            <a:spLocks noChangeArrowheads="1"/>
          </p:cNvSpPr>
          <p:nvPr/>
        </p:nvSpPr>
        <p:spPr bwMode="auto">
          <a:xfrm>
            <a:off x="24865014" y="10382781"/>
            <a:ext cx="17461" cy="926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384" tIns="48692" rIns="97384" bIns="48692"/>
          <a:lstStyle/>
          <a:p>
            <a:pPr defTabSz="977329"/>
            <a:endParaRPr lang="en-US" sz="2800" dirty="0"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083" name="Line 80"/>
          <p:cNvSpPr>
            <a:spLocks noChangeShapeType="1"/>
          </p:cNvSpPr>
          <p:nvPr/>
        </p:nvSpPr>
        <p:spPr bwMode="auto">
          <a:xfrm>
            <a:off x="24865014" y="10382781"/>
            <a:ext cx="17461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7395" tIns="48698" rIns="97395" bIns="48698"/>
          <a:lstStyle/>
          <a:p>
            <a:endParaRPr lang="en-US" dirty="0"/>
          </a:p>
        </p:txBody>
      </p:sp>
      <p:pic>
        <p:nvPicPr>
          <p:cNvPr id="3084" name="Picture 4996" descr="Don%20Burnstein%20UCD_seal_ne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6297" y="390777"/>
            <a:ext cx="4748212" cy="5530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Picture 4997" descr="Don%20Burnstein%20UCD_seal_ne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4" y="390788"/>
            <a:ext cx="4756153" cy="5530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853440" y="7048678"/>
            <a:ext cx="15605760" cy="1298664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lIns="97384" tIns="48692" rIns="97384" bIns="48692">
            <a:spAutoFit/>
          </a:bodyPr>
          <a:lstStyle>
            <a:lvl1pPr defTabSz="917575">
              <a:defRPr>
                <a:solidFill>
                  <a:schemeClr val="tx1"/>
                </a:solidFill>
                <a:latin typeface="Arial" charset="0"/>
              </a:defRPr>
            </a:lvl1pPr>
            <a:lvl2pPr marL="37931725" indent="-37472938" defTabSz="917575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7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ＭＳ Ｐゴシック" charset="-128"/>
              </a:rPr>
              <a:t>Background</a:t>
            </a: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853439" y="8382000"/>
            <a:ext cx="15605761" cy="7207974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square" lIns="97384" tIns="48692" rIns="97384" bIns="48692">
            <a:spAutoFit/>
          </a:bodyPr>
          <a:lstStyle>
            <a:lvl1pPr defTabSz="917575">
              <a:defRPr>
                <a:solidFill>
                  <a:schemeClr val="tx1"/>
                </a:solidFill>
                <a:latin typeface="Arial" charset="0"/>
              </a:defRPr>
            </a:lvl1pPr>
            <a:lvl2pPr marL="37931725" indent="-37472938" defTabSz="917575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71500" indent="-571500">
              <a:spcBef>
                <a:spcPct val="50000"/>
              </a:spcBef>
              <a:buFont typeface="Arial" charset="0"/>
              <a:buChar char="•"/>
            </a:pP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</a:rPr>
              <a:t>Adrenal myelolipomas</a:t>
            </a:r>
            <a:r>
              <a:rPr lang="en-US" sz="4400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</a:rPr>
              <a:t>are uncommon, benign tumors of the adrenal glands that are not routinely evaluated for hormone production or followed by repeat imaging </a:t>
            </a:r>
          </a:p>
          <a:p>
            <a:pPr marL="457200" indent="-457200">
              <a:spcBef>
                <a:spcPct val="50000"/>
              </a:spcBef>
              <a:buFont typeface="Arial"/>
              <a:buChar char="•"/>
            </a:pP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</a:rPr>
              <a:t>It is felt that these tumors are slow growing, but may lead to retroperitoneal hemorrhage when they become large.</a:t>
            </a:r>
          </a:p>
          <a:p>
            <a:pPr marL="457200" indent="-457200">
              <a:spcBef>
                <a:spcPct val="50000"/>
              </a:spcBef>
              <a:buFont typeface="Arial"/>
              <a:buChar char="•"/>
            </a:pP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</a:rPr>
              <a:t>It is largely believed that these tumors are not capable of excess hormone production  such as that seen in other adrenal tumors.</a:t>
            </a:r>
          </a:p>
          <a:p>
            <a:pPr marL="457200" indent="-457200">
              <a:spcBef>
                <a:spcPct val="50000"/>
              </a:spcBef>
              <a:buFont typeface="Arial"/>
              <a:buChar char="•"/>
            </a:pPr>
            <a:r>
              <a:rPr lang="en-US" sz="4400" dirty="0">
                <a:solidFill>
                  <a:schemeClr val="bg1"/>
                </a:solidFill>
                <a:latin typeface="Times New Roman" pitchFamily="18" charset="0"/>
              </a:rPr>
              <a:t>Little is know about this rare tumor with previous studies  being mostly limited to case reports and small case </a:t>
            </a: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</a:rPr>
              <a:t>series</a:t>
            </a:r>
            <a:endParaRPr lang="en-US" sz="4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34874482" y="24821109"/>
            <a:ext cx="15270562" cy="1298664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lIns="97384" tIns="48692" rIns="97384" bIns="48692">
            <a:spAutoFit/>
          </a:bodyPr>
          <a:lstStyle>
            <a:lvl1pPr defTabSz="917575">
              <a:defRPr>
                <a:solidFill>
                  <a:schemeClr val="tx1"/>
                </a:solidFill>
                <a:latin typeface="Arial" charset="0"/>
              </a:defRPr>
            </a:lvl1pPr>
            <a:lvl2pPr marL="37931725" indent="-37472938" defTabSz="917575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7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ＭＳ Ｐゴシック" charset="-128"/>
              </a:rPr>
              <a:t>Conclusions</a:t>
            </a:r>
            <a:endParaRPr lang="en-US" sz="78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093" name="Text Box 24"/>
          <p:cNvSpPr txBox="1">
            <a:spLocks noChangeArrowheads="1"/>
          </p:cNvSpPr>
          <p:nvPr/>
        </p:nvSpPr>
        <p:spPr bwMode="auto">
          <a:xfrm>
            <a:off x="34877825" y="26170871"/>
            <a:ext cx="15267219" cy="4838094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square" lIns="97384" tIns="48692" rIns="97384" bIns="48692">
            <a:spAutoFit/>
          </a:bodyPr>
          <a:lstStyle>
            <a:lvl1pPr marL="492125" indent="-492125" defTabSz="917575">
              <a:defRPr>
                <a:solidFill>
                  <a:schemeClr val="tx1"/>
                </a:solidFill>
                <a:latin typeface="Arial" charset="0"/>
              </a:defRPr>
            </a:lvl1pPr>
            <a:lvl2pPr marL="37931725" indent="-37472938" defTabSz="917575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514350" algn="just">
              <a:spcBef>
                <a:spcPct val="50000"/>
              </a:spcBef>
              <a:buAutoNum type="arabicPeriod"/>
            </a:pP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rPr>
              <a:t>Majority of adrenal myelolipomas are &lt;3cm and slow growing</a:t>
            </a:r>
          </a:p>
          <a:p>
            <a:pPr marL="514350" indent="-514350" algn="just">
              <a:spcBef>
                <a:spcPct val="50000"/>
              </a:spcBef>
              <a:buAutoNum type="arabicPeriod"/>
            </a:pP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rPr>
              <a:t>Patients with adrenal myelolipomas have many clinical features of </a:t>
            </a:r>
            <a:r>
              <a:rPr lang="en-US" sz="4400" dirty="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rPr>
              <a:t>C</a:t>
            </a: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rPr>
              <a:t>ushing syndrome and primary aldosteronism, but frequently do not undergo an evaluation for these conditions</a:t>
            </a:r>
          </a:p>
          <a:p>
            <a:pPr marL="514350" indent="-514350" algn="just">
              <a:spcBef>
                <a:spcPct val="50000"/>
              </a:spcBef>
              <a:buAutoNum type="arabicPeriod"/>
            </a:pP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rPr>
              <a:t>The rate of endocrine dysfunction associated with adrenal myelolipomas may be underreported</a:t>
            </a: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710917" y="19354800"/>
            <a:ext cx="15621000" cy="1304817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 lIns="97384" tIns="48692" rIns="97384" bIns="48692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7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ＭＳ Ｐゴシック" charset="-128"/>
              </a:rPr>
              <a:t>Methods and Materials</a:t>
            </a:r>
          </a:p>
        </p:txBody>
      </p:sp>
      <p:sp>
        <p:nvSpPr>
          <p:cNvPr id="2" name="Rectangle 1"/>
          <p:cNvSpPr/>
          <p:nvPr/>
        </p:nvSpPr>
        <p:spPr>
          <a:xfrm>
            <a:off x="710917" y="20659617"/>
            <a:ext cx="15621000" cy="80329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512064" tIns="256032" rIns="512064" bIns="256032">
            <a:spAutoFit/>
          </a:bodyPr>
          <a:lstStyle/>
          <a:p>
            <a:pPr marL="571500" indent="-571500">
              <a:lnSpc>
                <a:spcPct val="9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rPr>
              <a:t>Review of computed tomography (CT) reports of patients at a tertiary referral center between </a:t>
            </a: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rPr>
              <a:t>2002-2015</a:t>
            </a:r>
          </a:p>
          <a:p>
            <a:pPr marL="571500" indent="-571500">
              <a:lnSpc>
                <a:spcPct val="9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rPr>
              <a:t>All </a:t>
            </a: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rPr>
              <a:t>reports were searched for the term “</a:t>
            </a:r>
            <a:r>
              <a:rPr lang="en-US" sz="4400" dirty="0" err="1" smtClean="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rPr>
              <a:t>myelolipoma</a:t>
            </a: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rPr>
              <a:t>”</a:t>
            </a:r>
          </a:p>
          <a:p>
            <a:pPr marL="571500" indent="-571500">
              <a:lnSpc>
                <a:spcPct val="9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rPr>
              <a:t>Data </a:t>
            </a:r>
            <a:r>
              <a:rPr lang="en-US" sz="4400" dirty="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rPr>
              <a:t>collection via the electronic medical </a:t>
            </a: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rPr>
              <a:t>record</a:t>
            </a:r>
            <a:endParaRPr lang="en-US" sz="4400" dirty="0">
              <a:solidFill>
                <a:schemeClr val="bg1"/>
              </a:solidFill>
              <a:latin typeface="Times New Roman" pitchFamily="18" charset="0"/>
              <a:ea typeface="ＭＳ Ｐゴシック" charset="-128"/>
            </a:endParaRPr>
          </a:p>
          <a:p>
            <a:pPr marL="3131820" lvl="1" indent="-571500">
              <a:lnSpc>
                <a:spcPct val="9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rPr>
              <a:t>Patient </a:t>
            </a: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rPr>
              <a:t>characteristics</a:t>
            </a:r>
          </a:p>
          <a:p>
            <a:pPr marL="3520440" lvl="1" indent="-960120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rPr>
              <a:t>Past medical history </a:t>
            </a:r>
            <a:endParaRPr lang="en-US" sz="4400" dirty="0">
              <a:solidFill>
                <a:schemeClr val="bg1"/>
              </a:solidFill>
              <a:latin typeface="Times New Roman" pitchFamily="18" charset="0"/>
              <a:ea typeface="ＭＳ Ｐゴシック" charset="-128"/>
            </a:endParaRPr>
          </a:p>
          <a:p>
            <a:pPr marL="3520440" lvl="1" indent="-960120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rPr>
              <a:t>Evidence of endocrine dysfunction</a:t>
            </a:r>
            <a:endParaRPr lang="en-US" sz="4400" dirty="0">
              <a:solidFill>
                <a:schemeClr val="bg1"/>
              </a:solidFill>
              <a:latin typeface="Times New Roman" pitchFamily="18" charset="0"/>
              <a:ea typeface="ＭＳ Ｐゴシック" charset="-128"/>
            </a:endParaRPr>
          </a:p>
          <a:p>
            <a:pPr marL="3520440" lvl="1" indent="-960120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rPr>
              <a:t>Hemorrhagic event from the adrenal myelolipoma</a:t>
            </a:r>
            <a:endParaRPr lang="en-US" sz="4400" dirty="0">
              <a:solidFill>
                <a:schemeClr val="bg1"/>
              </a:solidFill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5" name="Text Box 15"/>
          <p:cNvSpPr txBox="1">
            <a:spLocks noChangeArrowheads="1"/>
          </p:cNvSpPr>
          <p:nvPr/>
        </p:nvSpPr>
        <p:spPr bwMode="auto">
          <a:xfrm>
            <a:off x="848728" y="17602200"/>
            <a:ext cx="15585708" cy="775443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square" lIns="97384" tIns="48692" rIns="97384" bIns="48692">
            <a:spAutoFit/>
          </a:bodyPr>
          <a:lstStyle>
            <a:lvl1pPr defTabSz="917575">
              <a:defRPr>
                <a:solidFill>
                  <a:schemeClr val="tx1"/>
                </a:solidFill>
                <a:latin typeface="Arial" charset="0"/>
              </a:defRPr>
            </a:lvl1pPr>
            <a:lvl2pPr marL="37931725" indent="-37472938" defTabSz="917575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Times New Roman" pitchFamily="18" charset="0"/>
              </a:rPr>
              <a:t>What </a:t>
            </a: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</a:rPr>
              <a:t>is the natural history of adrenal myelolipomas?</a:t>
            </a:r>
            <a:endParaRPr lang="en-US" sz="4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8" name="Text Box 23"/>
          <p:cNvSpPr txBox="1">
            <a:spLocks noChangeArrowheads="1"/>
          </p:cNvSpPr>
          <p:nvPr/>
        </p:nvSpPr>
        <p:spPr bwMode="auto">
          <a:xfrm>
            <a:off x="34778713" y="32036745"/>
            <a:ext cx="15366331" cy="1298664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lIns="97384" tIns="48692" rIns="97384" bIns="48692">
            <a:spAutoFit/>
          </a:bodyPr>
          <a:lstStyle>
            <a:lvl1pPr defTabSz="917575">
              <a:defRPr>
                <a:solidFill>
                  <a:schemeClr val="tx1"/>
                </a:solidFill>
                <a:latin typeface="Arial" charset="0"/>
              </a:defRPr>
            </a:lvl1pPr>
            <a:lvl2pPr marL="37931725" indent="-37472938" defTabSz="917575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7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ＭＳ Ｐゴシック" charset="-128"/>
              </a:rPr>
              <a:t>References</a:t>
            </a:r>
          </a:p>
        </p:txBody>
      </p:sp>
      <p:sp>
        <p:nvSpPr>
          <p:cNvPr id="59" name="Text Box 24"/>
          <p:cNvSpPr txBox="1">
            <a:spLocks noChangeArrowheads="1"/>
          </p:cNvSpPr>
          <p:nvPr/>
        </p:nvSpPr>
        <p:spPr bwMode="auto">
          <a:xfrm>
            <a:off x="34791317" y="33354477"/>
            <a:ext cx="15353727" cy="3145323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square" lIns="97384" tIns="48692" rIns="97384" bIns="48692">
            <a:spAutoFit/>
          </a:bodyPr>
          <a:lstStyle>
            <a:lvl1pPr marL="492125" indent="-492125" defTabSz="917575">
              <a:defRPr>
                <a:solidFill>
                  <a:schemeClr val="tx1"/>
                </a:solidFill>
                <a:latin typeface="Arial" charset="0"/>
              </a:defRPr>
            </a:lvl1pPr>
            <a:lvl2pPr marL="37931725" indent="-37472938" defTabSz="917575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>
              <a:spcBef>
                <a:spcPct val="50000"/>
              </a:spcBef>
              <a:buFontTx/>
              <a:buAutoNum type="arabicPeriod"/>
            </a:pP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rPr>
              <a:t>Yang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rPr>
              <a:t>, Yu, and Lin-Yang Ye. "Two Case Reports of Bilateral Adrenal Myelolipomas." World Journal of Clinical Cases 3.9 (2015): 853-60. PubMed. 16 Sept. 2015. Web. 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rPr>
              <a:t>07 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rPr>
              <a:t>Feb. 2016. </a:t>
            </a:r>
          </a:p>
          <a:p>
            <a:pPr marL="342900" indent="-342900" algn="just">
              <a:spcBef>
                <a:spcPct val="50000"/>
              </a:spcBef>
              <a:buFontTx/>
              <a:buAutoNum type="arabicPeriod"/>
            </a:pPr>
            <a:r>
              <a:rPr lang="en-US" sz="3600" dirty="0">
                <a:solidFill>
                  <a:schemeClr val="bg1"/>
                </a:solidFill>
                <a:latin typeface="Times" charset="0"/>
                <a:ea typeface="Times" charset="0"/>
                <a:cs typeface="Times" charset="0"/>
              </a:rPr>
              <a:t>"Adrenal myelolipoma." </a:t>
            </a:r>
            <a:r>
              <a:rPr lang="en-US" sz="3600" i="1" dirty="0">
                <a:solidFill>
                  <a:schemeClr val="bg1"/>
                </a:solidFill>
                <a:latin typeface="Times" charset="0"/>
                <a:ea typeface="Times" charset="0"/>
                <a:cs typeface="Times" charset="0"/>
              </a:rPr>
              <a:t>Adrenal myelolipoma</a:t>
            </a:r>
            <a:r>
              <a:rPr lang="en-US" sz="3600" dirty="0">
                <a:solidFill>
                  <a:schemeClr val="bg1"/>
                </a:solidFill>
                <a:latin typeface="Times" charset="0"/>
                <a:ea typeface="Times" charset="0"/>
                <a:cs typeface="Times" charset="0"/>
              </a:rPr>
              <a:t>. </a:t>
            </a:r>
            <a:r>
              <a:rPr lang="en-US" sz="3600" dirty="0" err="1">
                <a:solidFill>
                  <a:schemeClr val="bg1"/>
                </a:solidFill>
                <a:latin typeface="Times" charset="0"/>
                <a:ea typeface="Times" charset="0"/>
                <a:cs typeface="Times" charset="0"/>
              </a:rPr>
              <a:t>UpToDate</a:t>
            </a:r>
            <a:r>
              <a:rPr lang="en-US" sz="3600" dirty="0">
                <a:solidFill>
                  <a:schemeClr val="bg1"/>
                </a:solidFill>
                <a:latin typeface="Times" charset="0"/>
                <a:ea typeface="Times" charset="0"/>
                <a:cs typeface="Times" charset="0"/>
              </a:rPr>
              <a:t>, </a:t>
            </a:r>
            <a:r>
              <a:rPr lang="en-US" sz="3600" dirty="0" err="1">
                <a:solidFill>
                  <a:schemeClr val="bg1"/>
                </a:solidFill>
                <a:latin typeface="Times" charset="0"/>
                <a:ea typeface="Times" charset="0"/>
                <a:cs typeface="Times" charset="0"/>
              </a:rPr>
              <a:t>n.d.</a:t>
            </a:r>
            <a:r>
              <a:rPr lang="en-US" sz="3600" dirty="0">
                <a:solidFill>
                  <a:schemeClr val="bg1"/>
                </a:solidFill>
                <a:latin typeface="Times" charset="0"/>
                <a:ea typeface="Times" charset="0"/>
                <a:cs typeface="Times" charset="0"/>
              </a:rPr>
              <a:t> Web. 01 Feb. 2017.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281356" y="8448269"/>
            <a:ext cx="16699136" cy="10218182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ysClr val="windowText" lastClr="000000"/>
                </a:solidFill>
                <a:latin typeface="Times New Roman" charset="0"/>
                <a:ea typeface="Times New Roman" charset="0"/>
                <a:cs typeface="Times New Roman" charset="0"/>
              </a:rPr>
              <a:t>We identified 150 (0.24%) patients with 155 adrenal myelolipomas found on a CT scan during our study </a:t>
            </a:r>
            <a:r>
              <a:rPr lang="en-US" sz="4400" dirty="0" smtClean="0">
                <a:solidFill>
                  <a:sysClr val="windowText" lastClr="000000"/>
                </a:solidFill>
                <a:latin typeface="Times New Roman" charset="0"/>
                <a:ea typeface="Times New Roman" charset="0"/>
                <a:cs typeface="Times New Roman" charset="0"/>
              </a:rPr>
              <a:t>period.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sysClr val="windowText" lastClr="000000"/>
                </a:solidFill>
                <a:latin typeface="Times New Roman" charset="0"/>
                <a:ea typeface="Times New Roman" charset="0"/>
                <a:cs typeface="Times New Roman" charset="0"/>
              </a:rPr>
              <a:t>The </a:t>
            </a:r>
            <a:r>
              <a:rPr lang="en-US" sz="4400" dirty="0">
                <a:solidFill>
                  <a:sysClr val="windowText" lastClr="000000"/>
                </a:solidFill>
                <a:latin typeface="Times New Roman" charset="0"/>
                <a:ea typeface="Times New Roman" charset="0"/>
                <a:cs typeface="Times New Roman" charset="0"/>
              </a:rPr>
              <a:t>mean patient age was 60.1 years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sysClr val="windowText" lastClr="000000"/>
                </a:solidFill>
                <a:latin typeface="Times New Roman" charset="0"/>
                <a:ea typeface="Times New Roman" charset="0"/>
                <a:cs typeface="Times New Roman" charset="0"/>
              </a:rPr>
              <a:t>69 </a:t>
            </a:r>
            <a:r>
              <a:rPr lang="en-US" sz="4400" dirty="0">
                <a:solidFill>
                  <a:sysClr val="windowText" lastClr="000000"/>
                </a:solidFill>
                <a:latin typeface="Times New Roman" charset="0"/>
                <a:ea typeface="Times New Roman" charset="0"/>
                <a:cs typeface="Times New Roman" charset="0"/>
              </a:rPr>
              <a:t>(46%) patients were </a:t>
            </a:r>
            <a:r>
              <a:rPr lang="en-US" sz="4400" dirty="0" smtClean="0">
                <a:solidFill>
                  <a:sysClr val="windowText" lastClr="000000"/>
                </a:solidFill>
                <a:latin typeface="Times New Roman" charset="0"/>
                <a:ea typeface="Times New Roman" charset="0"/>
                <a:cs typeface="Times New Roman" charset="0"/>
              </a:rPr>
              <a:t>women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sysClr val="windowText" lastClr="000000"/>
                </a:solidFill>
                <a:latin typeface="Times New Roman" charset="0"/>
                <a:ea typeface="Times New Roman" charset="0"/>
                <a:cs typeface="Times New Roman" charset="0"/>
              </a:rPr>
              <a:t> The </a:t>
            </a:r>
            <a:r>
              <a:rPr lang="en-US" sz="4400" dirty="0">
                <a:solidFill>
                  <a:sysClr val="windowText" lastClr="000000"/>
                </a:solidFill>
                <a:latin typeface="Times New Roman" charset="0"/>
                <a:ea typeface="Times New Roman" charset="0"/>
                <a:cs typeface="Times New Roman" charset="0"/>
              </a:rPr>
              <a:t>mean tumor diameter was 2.8 cm. </a:t>
            </a:r>
            <a:endParaRPr lang="en-US" sz="4400" dirty="0" smtClean="0">
              <a:solidFill>
                <a:sysClr val="windowText" lastClr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sysClr val="windowText" lastClr="000000"/>
                </a:solidFill>
                <a:latin typeface="Times New Roman" charset="0"/>
                <a:ea typeface="Times New Roman" charset="0"/>
                <a:cs typeface="Times New Roman" charset="0"/>
              </a:rPr>
              <a:t>Twelve </a:t>
            </a:r>
            <a:r>
              <a:rPr lang="en-US" sz="4400" dirty="0">
                <a:solidFill>
                  <a:sysClr val="windowText" lastClr="000000"/>
                </a:solidFill>
                <a:latin typeface="Times New Roman" charset="0"/>
                <a:ea typeface="Times New Roman" charset="0"/>
                <a:cs typeface="Times New Roman" charset="0"/>
              </a:rPr>
              <a:t>(7.7%) tumors were &gt; 6 cm in diameter. </a:t>
            </a:r>
            <a:endParaRPr lang="en-US" sz="4400" dirty="0" smtClean="0">
              <a:solidFill>
                <a:sysClr val="windowText" lastClr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sysClr val="windowText" lastClr="000000"/>
                </a:solidFill>
                <a:latin typeface="Times New Roman" charset="0"/>
                <a:ea typeface="Times New Roman" charset="0"/>
                <a:cs typeface="Times New Roman" charset="0"/>
              </a:rPr>
              <a:t>Sixty-eight </a:t>
            </a:r>
            <a:r>
              <a:rPr lang="en-US" sz="4400" dirty="0">
                <a:solidFill>
                  <a:sysClr val="windowText" lastClr="000000"/>
                </a:solidFill>
                <a:latin typeface="Times New Roman" charset="0"/>
                <a:ea typeface="Times New Roman" charset="0"/>
                <a:cs typeface="Times New Roman" charset="0"/>
              </a:rPr>
              <a:t>(45%) patients had a follow-up CT.  </a:t>
            </a:r>
            <a:endParaRPr lang="en-US" sz="4400" dirty="0" smtClean="0">
              <a:solidFill>
                <a:sysClr val="windowText" lastClr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sysClr val="windowText" lastClr="000000"/>
                </a:solidFill>
                <a:latin typeface="Times New Roman" charset="0"/>
                <a:ea typeface="Times New Roman" charset="0"/>
                <a:cs typeface="Times New Roman" charset="0"/>
              </a:rPr>
              <a:t>At </a:t>
            </a:r>
            <a:r>
              <a:rPr lang="en-US" sz="4400" dirty="0">
                <a:solidFill>
                  <a:sysClr val="windowText" lastClr="000000"/>
                </a:solidFill>
                <a:latin typeface="Times New Roman" charset="0"/>
                <a:ea typeface="Times New Roman" charset="0"/>
                <a:cs typeface="Times New Roman" charset="0"/>
              </a:rPr>
              <a:t>a mean time interval between CT scans of 4.4 years, only five (7%) tumors had increased by more than 1cm in diameter. </a:t>
            </a:r>
            <a:endParaRPr lang="en-US" sz="4400" dirty="0" smtClean="0">
              <a:solidFill>
                <a:sysClr val="windowText" lastClr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Seventeen (11%) patients underwent an evaluation for endocrine dysfunction. </a:t>
            </a:r>
            <a:endParaRPr lang="en-US" sz="44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Two </a:t>
            </a:r>
            <a:r>
              <a:rPr lang="en-US" sz="44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patients were diagnosed with Cushing syndrome and one patient had primary </a:t>
            </a:r>
            <a:r>
              <a:rPr lang="en-US" sz="4400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aldosteronism</a:t>
            </a:r>
            <a:r>
              <a:rPr lang="en-US" sz="44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. </a:t>
            </a:r>
            <a:endParaRPr lang="en-US" sz="44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All </a:t>
            </a:r>
            <a:r>
              <a:rPr lang="en-US" sz="44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three hormonally active tumors were &gt;3.5cm in size.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400" dirty="0">
              <a:solidFill>
                <a:sysClr val="windowText" lastClr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84514405"/>
              </p:ext>
            </p:extLst>
          </p:nvPr>
        </p:nvGraphicFramePr>
        <p:xfrm>
          <a:off x="17297399" y="19892033"/>
          <a:ext cx="16611601" cy="70889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636820333"/>
              </p:ext>
            </p:extLst>
          </p:nvPr>
        </p:nvGraphicFramePr>
        <p:xfrm>
          <a:off x="17297400" y="28374474"/>
          <a:ext cx="16611600" cy="7353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4" name="Text Box 14"/>
          <p:cNvSpPr txBox="1">
            <a:spLocks noChangeArrowheads="1"/>
          </p:cNvSpPr>
          <p:nvPr/>
        </p:nvSpPr>
        <p:spPr bwMode="auto">
          <a:xfrm>
            <a:off x="828674" y="16306800"/>
            <a:ext cx="15605761" cy="1298664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lIns="97384" tIns="48692" rIns="97384" bIns="48692">
            <a:spAutoFit/>
          </a:bodyPr>
          <a:lstStyle>
            <a:lvl1pPr defTabSz="917575">
              <a:defRPr>
                <a:solidFill>
                  <a:schemeClr val="tx1"/>
                </a:solidFill>
                <a:latin typeface="Arial" charset="0"/>
              </a:defRPr>
            </a:lvl1pPr>
            <a:lvl2pPr marL="37931725" indent="-37472938" defTabSz="917575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7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ＭＳ Ｐゴシック" charset="-128"/>
              </a:rPr>
              <a:t>Clinical Question</a:t>
            </a:r>
          </a:p>
        </p:txBody>
      </p:sp>
      <p:graphicFrame>
        <p:nvGraphicFramePr>
          <p:cNvPr id="18" name="Diagram 17"/>
          <p:cNvGraphicFramePr/>
          <p:nvPr>
            <p:extLst>
              <p:ext uri="{D42A27DB-BD31-4B8C-83A1-F6EECF244321}">
                <p14:modId xmlns:p14="http://schemas.microsoft.com/office/powerpoint/2010/main" val="1149472266"/>
              </p:ext>
            </p:extLst>
          </p:nvPr>
        </p:nvGraphicFramePr>
        <p:xfrm>
          <a:off x="743574" y="29752235"/>
          <a:ext cx="15663183" cy="44615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943869851"/>
              </p:ext>
            </p:extLst>
          </p:nvPr>
        </p:nvGraphicFramePr>
        <p:xfrm>
          <a:off x="34790741" y="8403770"/>
          <a:ext cx="15354303" cy="150300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sp>
        <p:nvSpPr>
          <p:cNvPr id="30" name="Text Box 14"/>
          <p:cNvSpPr txBox="1">
            <a:spLocks noChangeArrowheads="1"/>
          </p:cNvSpPr>
          <p:nvPr/>
        </p:nvSpPr>
        <p:spPr bwMode="auto">
          <a:xfrm>
            <a:off x="17373602" y="7083335"/>
            <a:ext cx="32727900" cy="1307203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lIns="97384" tIns="48692" rIns="97384" bIns="48692">
            <a:spAutoFit/>
          </a:bodyPr>
          <a:lstStyle>
            <a:lvl1pPr defTabSz="917575">
              <a:defRPr>
                <a:solidFill>
                  <a:schemeClr val="tx1"/>
                </a:solidFill>
                <a:latin typeface="Arial" charset="0"/>
              </a:defRPr>
            </a:lvl1pPr>
            <a:lvl2pPr marL="37931725" indent="-37472938" defTabSz="917575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78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ＭＳ Ｐゴシック" charset="-128"/>
              </a:rPr>
              <a:t>Results</a:t>
            </a:r>
            <a:endParaRPr lang="en-US" sz="78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281356" y="35728046"/>
            <a:ext cx="166276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*HTN: Hypertension</a:t>
            </a:r>
          </a:p>
        </p:txBody>
      </p:sp>
    </p:spTree>
    <p:extLst>
      <p:ext uri="{BB962C8B-B14F-4D97-AF65-F5344CB8AC3E}">
        <p14:creationId xmlns:p14="http://schemas.microsoft.com/office/powerpoint/2010/main" val="187178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3530</TotalTime>
  <Words>433</Words>
  <Application>Microsoft Macintosh PowerPoint</Application>
  <PresentationFormat>Custom</PresentationFormat>
  <Paragraphs>53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Calibri</vt:lpstr>
      <vt:lpstr>ＭＳ Ｐゴシック</vt:lpstr>
      <vt:lpstr>Symbol</vt:lpstr>
      <vt:lpstr>Times</vt:lpstr>
      <vt:lpstr>Times New Roman</vt:lpstr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Samineh</dc:creator>
  <cp:lastModifiedBy>Mary Umahi Obasi</cp:lastModifiedBy>
  <cp:revision>134</cp:revision>
  <dcterms:created xsi:type="dcterms:W3CDTF">2012-04-23T01:49:09Z</dcterms:created>
  <dcterms:modified xsi:type="dcterms:W3CDTF">2017-02-15T17:08:19Z</dcterms:modified>
</cp:coreProperties>
</file>